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2"/>
  </p:notesMasterIdLst>
  <p:handoutMasterIdLst>
    <p:handoutMasterId r:id="rId33"/>
  </p:handoutMasterIdLst>
  <p:sldIdLst>
    <p:sldId id="256" r:id="rId2"/>
    <p:sldId id="262" r:id="rId3"/>
    <p:sldId id="438" r:id="rId4"/>
    <p:sldId id="429" r:id="rId5"/>
    <p:sldId id="260" r:id="rId6"/>
    <p:sldId id="449" r:id="rId7"/>
    <p:sldId id="405" r:id="rId8"/>
    <p:sldId id="437" r:id="rId9"/>
    <p:sldId id="452" r:id="rId10"/>
    <p:sldId id="451" r:id="rId11"/>
    <p:sldId id="258" r:id="rId12"/>
    <p:sldId id="439" r:id="rId13"/>
    <p:sldId id="432" r:id="rId14"/>
    <p:sldId id="434" r:id="rId15"/>
    <p:sldId id="441" r:id="rId16"/>
    <p:sldId id="406" r:id="rId17"/>
    <p:sldId id="293" r:id="rId18"/>
    <p:sldId id="442" r:id="rId19"/>
    <p:sldId id="440" r:id="rId20"/>
    <p:sldId id="283" r:id="rId21"/>
    <p:sldId id="287" r:id="rId22"/>
    <p:sldId id="450" r:id="rId23"/>
    <p:sldId id="445" r:id="rId24"/>
    <p:sldId id="297" r:id="rId25"/>
    <p:sldId id="301" r:id="rId26"/>
    <p:sldId id="443" r:id="rId27"/>
    <p:sldId id="446" r:id="rId28"/>
    <p:sldId id="447" r:id="rId29"/>
    <p:sldId id="448" r:id="rId30"/>
    <p:sldId id="413" r:id="rId3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dimira Kantorova" initials="VK" lastIdx="1" clrIdx="0">
    <p:extLst>
      <p:ext uri="{19B8F6BF-5375-455C-9EA6-DF929625EA0E}">
        <p15:presenceInfo xmlns:p15="http://schemas.microsoft.com/office/powerpoint/2012/main" userId="Vladimira Kantor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801"/>
    <a:srgbClr val="E88D62"/>
    <a:srgbClr val="FED976"/>
    <a:srgbClr val="6BAED6"/>
    <a:srgbClr val="4292C6"/>
    <a:srgbClr val="2171B5"/>
    <a:srgbClr val="08519C"/>
    <a:srgbClr val="A1D99B"/>
    <a:srgbClr val="74C476"/>
    <a:srgbClr val="41A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0" autoAdjust="0"/>
    <p:restoredTop sz="72915" autoAdjust="0"/>
  </p:normalViewPr>
  <p:slideViewPr>
    <p:cSldViewPr>
      <p:cViewPr varScale="1">
        <p:scale>
          <a:sx n="83" d="100"/>
          <a:sy n="83" d="100"/>
        </p:scale>
        <p:origin x="2454" y="84"/>
      </p:cViewPr>
      <p:guideLst>
        <p:guide orient="horz" pos="2160"/>
        <p:guide pos="2880"/>
      </p:guideLst>
    </p:cSldViewPr>
  </p:slideViewPr>
  <p:notesTextViewPr>
    <p:cViewPr>
      <p:scale>
        <a:sx n="1" d="1"/>
        <a:sy n="1" d="1"/>
      </p:scale>
      <p:origin x="0" y="0"/>
    </p:cViewPr>
  </p:notesTextViewPr>
  <p:notesViewPr>
    <p:cSldViewPr>
      <p:cViewPr varScale="1">
        <p:scale>
          <a:sx n="101" d="100"/>
          <a:sy n="101" d="100"/>
        </p:scale>
        <p:origin x="-3528" y="-90"/>
      </p:cViewPr>
      <p:guideLst>
        <p:guide orient="horz" pos="2928"/>
        <p:guide pos="220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unhq.un.org\shared\desa_pop_development\PDU\Presentations&amp;meetings\2019-06_FPET_Training_Consultation_Myanmar\Examples_Growth-Curve_Pace-Timing-Asymptot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nhq.un.org\shared\desa_pop_development\PDU\Presentations&amp;meetings\2019-06_FPET_Training_Consultation_Myanmar\Examples_Growth-Curve_Pace-Timing-Asymptot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nhq.un.org\shared\desa_pop_development\PDU\Presentations&amp;meetings\2019-06_FPET_Training_Consultation_Myanmar\Examples_Growth-Curve_Pace-Timing-Asymptote.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0784998585505"/>
          <c:y val="7.3105150918635162E-2"/>
          <c:w val="0.87711631125549838"/>
          <c:h val="0.75999997484467641"/>
        </c:manualLayout>
      </c:layout>
      <c:barChart>
        <c:barDir val="col"/>
        <c:grouping val="stacked"/>
        <c:varyColors val="0"/>
        <c:ser>
          <c:idx val="4"/>
          <c:order val="0"/>
          <c:tx>
            <c:strRef>
              <c:f>'Data Compilation Chart'!$Q$4</c:f>
              <c:strCache>
                <c:ptCount val="1"/>
                <c:pt idx="0">
                  <c:v>Demographic &amp; Health Survey</c:v>
                </c:pt>
              </c:strCache>
            </c:strRef>
          </c:tx>
          <c:spPr>
            <a:solidFill>
              <a:srgbClr val="FF1D1D"/>
            </a:solidFill>
            <a:ln>
              <a:noFill/>
            </a:ln>
            <a:effectLst/>
          </c:spPr>
          <c:invertIfNegative val="0"/>
          <c:cat>
            <c:numRef>
              <c:f>'Data Compilation Chart'!$L$5:$L$73</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'Data Compilation Chart'!$Q$5:$Q$73</c:f>
              <c:numCache>
                <c:formatCode>General</c:formatCode>
                <c:ptCount val="69"/>
                <c:pt idx="35">
                  <c:v>1</c:v>
                </c:pt>
                <c:pt idx="36">
                  <c:v>6</c:v>
                </c:pt>
                <c:pt idx="37">
                  <c:v>10</c:v>
                </c:pt>
                <c:pt idx="38">
                  <c:v>4</c:v>
                </c:pt>
                <c:pt idx="39">
                  <c:v>5</c:v>
                </c:pt>
                <c:pt idx="40">
                  <c:v>5</c:v>
                </c:pt>
                <c:pt idx="41">
                  <c:v>5</c:v>
                </c:pt>
                <c:pt idx="42">
                  <c:v>11</c:v>
                </c:pt>
                <c:pt idx="43">
                  <c:v>7</c:v>
                </c:pt>
                <c:pt idx="44">
                  <c:v>7</c:v>
                </c:pt>
                <c:pt idx="45">
                  <c:v>6</c:v>
                </c:pt>
                <c:pt idx="46">
                  <c:v>11</c:v>
                </c:pt>
                <c:pt idx="47">
                  <c:v>12</c:v>
                </c:pt>
                <c:pt idx="48">
                  <c:v>11</c:v>
                </c:pt>
                <c:pt idx="49">
                  <c:v>12</c:v>
                </c:pt>
                <c:pt idx="50">
                  <c:v>13</c:v>
                </c:pt>
                <c:pt idx="51">
                  <c:v>6</c:v>
                </c:pt>
                <c:pt idx="52">
                  <c:v>5</c:v>
                </c:pt>
                <c:pt idx="53">
                  <c:v>7</c:v>
                </c:pt>
                <c:pt idx="54">
                  <c:v>9</c:v>
                </c:pt>
                <c:pt idx="55">
                  <c:v>13</c:v>
                </c:pt>
                <c:pt idx="56">
                  <c:v>12</c:v>
                </c:pt>
                <c:pt idx="57">
                  <c:v>12</c:v>
                </c:pt>
                <c:pt idx="58">
                  <c:v>10</c:v>
                </c:pt>
                <c:pt idx="59">
                  <c:v>10</c:v>
                </c:pt>
                <c:pt idx="60">
                  <c:v>7</c:v>
                </c:pt>
                <c:pt idx="61">
                  <c:v>15</c:v>
                </c:pt>
                <c:pt idx="62">
                  <c:v>15</c:v>
                </c:pt>
                <c:pt idx="63">
                  <c:v>12</c:v>
                </c:pt>
                <c:pt idx="64">
                  <c:v>11</c:v>
                </c:pt>
                <c:pt idx="65">
                  <c:v>6</c:v>
                </c:pt>
                <c:pt idx="66">
                  <c:v>15</c:v>
                </c:pt>
                <c:pt idx="67">
                  <c:v>8</c:v>
                </c:pt>
                <c:pt idx="68">
                  <c:v>5</c:v>
                </c:pt>
              </c:numCache>
            </c:numRef>
          </c:val>
          <c:extLst>
            <c:ext xmlns:c16="http://schemas.microsoft.com/office/drawing/2014/chart" uri="{C3380CC4-5D6E-409C-BE32-E72D297353CC}">
              <c16:uniqueId val="{00000000-7BFE-4E4B-8409-8E2C9CAEE7C5}"/>
            </c:ext>
          </c:extLst>
        </c:ser>
        <c:ser>
          <c:idx val="5"/>
          <c:order val="1"/>
          <c:tx>
            <c:strRef>
              <c:f>'Data Compilation Chart'!$R$4</c:f>
              <c:strCache>
                <c:ptCount val="1"/>
                <c:pt idx="0">
                  <c:v>Multiple-Indicator Cluster Survey</c:v>
                </c:pt>
              </c:strCache>
            </c:strRef>
          </c:tx>
          <c:spPr>
            <a:solidFill>
              <a:schemeClr val="accent5">
                <a:lumMod val="60000"/>
                <a:lumOff val="40000"/>
              </a:schemeClr>
            </a:solidFill>
            <a:ln>
              <a:noFill/>
            </a:ln>
            <a:effectLst/>
          </c:spPr>
          <c:invertIfNegative val="0"/>
          <c:cat>
            <c:numRef>
              <c:f>'Data Compilation Chart'!$L$5:$L$73</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'Data Compilation Chart'!$R$5:$R$73</c:f>
              <c:numCache>
                <c:formatCode>General</c:formatCode>
                <c:ptCount val="69"/>
                <c:pt idx="45">
                  <c:v>1</c:v>
                </c:pt>
                <c:pt idx="46">
                  <c:v>1</c:v>
                </c:pt>
                <c:pt idx="49">
                  <c:v>2</c:v>
                </c:pt>
                <c:pt idx="50">
                  <c:v>39</c:v>
                </c:pt>
                <c:pt idx="51">
                  <c:v>2</c:v>
                </c:pt>
                <c:pt idx="53">
                  <c:v>2</c:v>
                </c:pt>
                <c:pt idx="55">
                  <c:v>8</c:v>
                </c:pt>
                <c:pt idx="56">
                  <c:v>29</c:v>
                </c:pt>
                <c:pt idx="57">
                  <c:v>4</c:v>
                </c:pt>
                <c:pt idx="58">
                  <c:v>2</c:v>
                </c:pt>
                <c:pt idx="59">
                  <c:v>2</c:v>
                </c:pt>
                <c:pt idx="60">
                  <c:v>16</c:v>
                </c:pt>
                <c:pt idx="61">
                  <c:v>13</c:v>
                </c:pt>
                <c:pt idx="62">
                  <c:v>11</c:v>
                </c:pt>
                <c:pt idx="63">
                  <c:v>5</c:v>
                </c:pt>
                <c:pt idx="64">
                  <c:v>17</c:v>
                </c:pt>
                <c:pt idx="65">
                  <c:v>5</c:v>
                </c:pt>
                <c:pt idx="66">
                  <c:v>6</c:v>
                </c:pt>
                <c:pt idx="67">
                  <c:v>2</c:v>
                </c:pt>
                <c:pt idx="68">
                  <c:v>1</c:v>
                </c:pt>
              </c:numCache>
            </c:numRef>
          </c:val>
          <c:extLst>
            <c:ext xmlns:c16="http://schemas.microsoft.com/office/drawing/2014/chart" uri="{C3380CC4-5D6E-409C-BE32-E72D297353CC}">
              <c16:uniqueId val="{00000001-7BFE-4E4B-8409-8E2C9CAEE7C5}"/>
            </c:ext>
          </c:extLst>
        </c:ser>
        <c:ser>
          <c:idx val="1"/>
          <c:order val="2"/>
          <c:tx>
            <c:strRef>
              <c:f>'Data Compilation Chart'!$N$4</c:f>
              <c:strCache>
                <c:ptCount val="1"/>
                <c:pt idx="0">
                  <c:v>World Fertility Survey</c:v>
                </c:pt>
              </c:strCache>
            </c:strRef>
          </c:tx>
          <c:spPr>
            <a:solidFill>
              <a:schemeClr val="accent6"/>
            </a:solidFill>
            <a:ln>
              <a:noFill/>
            </a:ln>
            <a:effectLst/>
          </c:spPr>
          <c:invertIfNegative val="0"/>
          <c:cat>
            <c:numRef>
              <c:f>'Data Compilation Chart'!$L$5:$L$73</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'Data Compilation Chart'!$N$5:$N$73</c:f>
              <c:numCache>
                <c:formatCode>General</c:formatCode>
                <c:ptCount val="69"/>
                <c:pt idx="20">
                  <c:v>1</c:v>
                </c:pt>
                <c:pt idx="24">
                  <c:v>3</c:v>
                </c:pt>
                <c:pt idx="25">
                  <c:v>7</c:v>
                </c:pt>
                <c:pt idx="26">
                  <c:v>9</c:v>
                </c:pt>
                <c:pt idx="27">
                  <c:v>10</c:v>
                </c:pt>
                <c:pt idx="28">
                  <c:v>10</c:v>
                </c:pt>
                <c:pt idx="29">
                  <c:v>4</c:v>
                </c:pt>
                <c:pt idx="30">
                  <c:v>5</c:v>
                </c:pt>
                <c:pt idx="31">
                  <c:v>3</c:v>
                </c:pt>
                <c:pt idx="32">
                  <c:v>2</c:v>
                </c:pt>
                <c:pt idx="33">
                  <c:v>1</c:v>
                </c:pt>
                <c:pt idx="37">
                  <c:v>1</c:v>
                </c:pt>
              </c:numCache>
            </c:numRef>
          </c:val>
          <c:extLst>
            <c:ext xmlns:c16="http://schemas.microsoft.com/office/drawing/2014/chart" uri="{C3380CC4-5D6E-409C-BE32-E72D297353CC}">
              <c16:uniqueId val="{00000002-7BFE-4E4B-8409-8E2C9CAEE7C5}"/>
            </c:ext>
          </c:extLst>
        </c:ser>
        <c:ser>
          <c:idx val="2"/>
          <c:order val="3"/>
          <c:tx>
            <c:strRef>
              <c:f>'Data Compilation Chart'!$O$4</c:f>
              <c:strCache>
                <c:ptCount val="1"/>
                <c:pt idx="0">
                  <c:v>Reproductive Health Survey</c:v>
                </c:pt>
              </c:strCache>
            </c:strRef>
          </c:tx>
          <c:spPr>
            <a:solidFill>
              <a:schemeClr val="accent4"/>
            </a:solidFill>
            <a:ln>
              <a:noFill/>
            </a:ln>
            <a:effectLst/>
          </c:spPr>
          <c:invertIfNegative val="0"/>
          <c:cat>
            <c:numRef>
              <c:f>'Data Compilation Chart'!$L$5:$L$73</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'Data Compilation Chart'!$O$5:$O$73</c:f>
              <c:numCache>
                <c:formatCode>General</c:formatCode>
                <c:ptCount val="69"/>
                <c:pt idx="25">
                  <c:v>1</c:v>
                </c:pt>
                <c:pt idx="28">
                  <c:v>2</c:v>
                </c:pt>
                <c:pt idx="33">
                  <c:v>2</c:v>
                </c:pt>
                <c:pt idx="35">
                  <c:v>2</c:v>
                </c:pt>
                <c:pt idx="36">
                  <c:v>1</c:v>
                </c:pt>
                <c:pt idx="37">
                  <c:v>1</c:v>
                </c:pt>
                <c:pt idx="38">
                  <c:v>1</c:v>
                </c:pt>
                <c:pt idx="39">
                  <c:v>2</c:v>
                </c:pt>
                <c:pt idx="41">
                  <c:v>3</c:v>
                </c:pt>
                <c:pt idx="42">
                  <c:v>1</c:v>
                </c:pt>
                <c:pt idx="43">
                  <c:v>5</c:v>
                </c:pt>
                <c:pt idx="44">
                  <c:v>1</c:v>
                </c:pt>
                <c:pt idx="46">
                  <c:v>3</c:v>
                </c:pt>
                <c:pt idx="47">
                  <c:v>2</c:v>
                </c:pt>
                <c:pt idx="48">
                  <c:v>2</c:v>
                </c:pt>
                <c:pt idx="49">
                  <c:v>3</c:v>
                </c:pt>
                <c:pt idx="50">
                  <c:v>1</c:v>
                </c:pt>
                <c:pt idx="51">
                  <c:v>2</c:v>
                </c:pt>
                <c:pt idx="52">
                  <c:v>2</c:v>
                </c:pt>
                <c:pt idx="53">
                  <c:v>2</c:v>
                </c:pt>
                <c:pt idx="54">
                  <c:v>3</c:v>
                </c:pt>
                <c:pt idx="55">
                  <c:v>1</c:v>
                </c:pt>
                <c:pt idx="56">
                  <c:v>1</c:v>
                </c:pt>
                <c:pt idx="57">
                  <c:v>1</c:v>
                </c:pt>
                <c:pt idx="58">
                  <c:v>2</c:v>
                </c:pt>
                <c:pt idx="59">
                  <c:v>4</c:v>
                </c:pt>
                <c:pt idx="60">
                  <c:v>1</c:v>
                </c:pt>
                <c:pt idx="61">
                  <c:v>1</c:v>
                </c:pt>
                <c:pt idx="65">
                  <c:v>1</c:v>
                </c:pt>
              </c:numCache>
            </c:numRef>
          </c:val>
          <c:extLst>
            <c:ext xmlns:c16="http://schemas.microsoft.com/office/drawing/2014/chart" uri="{C3380CC4-5D6E-409C-BE32-E72D297353CC}">
              <c16:uniqueId val="{00000003-7BFE-4E4B-8409-8E2C9CAEE7C5}"/>
            </c:ext>
          </c:extLst>
        </c:ser>
        <c:ser>
          <c:idx val="3"/>
          <c:order val="4"/>
          <c:tx>
            <c:strRef>
              <c:f>'Data Compilation Chart'!$P$4</c:f>
              <c:strCache>
                <c:ptCount val="1"/>
                <c:pt idx="0">
                  <c:v>Contraceptive Prevalence Survey</c:v>
                </c:pt>
              </c:strCache>
            </c:strRef>
          </c:tx>
          <c:spPr>
            <a:solidFill>
              <a:schemeClr val="accent4">
                <a:lumMod val="50000"/>
              </a:schemeClr>
            </a:solidFill>
            <a:ln>
              <a:noFill/>
            </a:ln>
            <a:effectLst/>
          </c:spPr>
          <c:invertIfNegative val="0"/>
          <c:cat>
            <c:numRef>
              <c:f>'Data Compilation Chart'!$L$5:$L$73</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'Data Compilation Chart'!$P$5:$P$73</c:f>
              <c:numCache>
                <c:formatCode>General</c:formatCode>
                <c:ptCount val="69"/>
                <c:pt idx="27">
                  <c:v>1</c:v>
                </c:pt>
                <c:pt idx="28">
                  <c:v>4</c:v>
                </c:pt>
                <c:pt idx="29">
                  <c:v>2</c:v>
                </c:pt>
                <c:pt idx="30">
                  <c:v>2</c:v>
                </c:pt>
                <c:pt idx="31">
                  <c:v>11</c:v>
                </c:pt>
                <c:pt idx="32">
                  <c:v>4</c:v>
                </c:pt>
                <c:pt idx="33">
                  <c:v>6</c:v>
                </c:pt>
                <c:pt idx="34">
                  <c:v>11</c:v>
                </c:pt>
                <c:pt idx="35">
                  <c:v>2</c:v>
                </c:pt>
                <c:pt idx="36">
                  <c:v>1</c:v>
                </c:pt>
                <c:pt idx="37">
                  <c:v>1</c:v>
                </c:pt>
                <c:pt idx="38">
                  <c:v>6</c:v>
                </c:pt>
                <c:pt idx="39">
                  <c:v>3</c:v>
                </c:pt>
                <c:pt idx="40">
                  <c:v>3</c:v>
                </c:pt>
                <c:pt idx="41">
                  <c:v>1</c:v>
                </c:pt>
                <c:pt idx="42">
                  <c:v>2</c:v>
                </c:pt>
                <c:pt idx="43">
                  <c:v>2</c:v>
                </c:pt>
                <c:pt idx="44">
                  <c:v>0</c:v>
                </c:pt>
                <c:pt idx="45">
                  <c:v>1</c:v>
                </c:pt>
                <c:pt idx="46">
                  <c:v>0</c:v>
                </c:pt>
                <c:pt idx="47">
                  <c:v>1</c:v>
                </c:pt>
                <c:pt idx="48">
                  <c:v>1</c:v>
                </c:pt>
                <c:pt idx="49">
                  <c:v>0</c:v>
                </c:pt>
                <c:pt idx="50">
                  <c:v>0</c:v>
                </c:pt>
                <c:pt idx="51">
                  <c:v>0</c:v>
                </c:pt>
                <c:pt idx="52">
                  <c:v>2</c:v>
                </c:pt>
                <c:pt idx="53">
                  <c:v>0</c:v>
                </c:pt>
                <c:pt idx="54">
                  <c:v>0</c:v>
                </c:pt>
                <c:pt idx="55">
                  <c:v>0</c:v>
                </c:pt>
                <c:pt idx="56">
                  <c:v>1</c:v>
                </c:pt>
                <c:pt idx="57">
                  <c:v>0</c:v>
                </c:pt>
                <c:pt idx="58">
                  <c:v>0</c:v>
                </c:pt>
                <c:pt idx="59">
                  <c:v>0</c:v>
                </c:pt>
                <c:pt idx="60">
                  <c:v>0</c:v>
                </c:pt>
                <c:pt idx="61">
                  <c:v>0</c:v>
                </c:pt>
                <c:pt idx="62">
                  <c:v>0</c:v>
                </c:pt>
                <c:pt idx="63">
                  <c:v>0</c:v>
                </c:pt>
                <c:pt idx="64">
                  <c:v>1</c:v>
                </c:pt>
                <c:pt idx="65">
                  <c:v>0</c:v>
                </c:pt>
                <c:pt idx="66">
                  <c:v>0</c:v>
                </c:pt>
                <c:pt idx="67">
                  <c:v>0</c:v>
                </c:pt>
                <c:pt idx="68">
                  <c:v>0</c:v>
                </c:pt>
              </c:numCache>
            </c:numRef>
          </c:val>
          <c:extLst>
            <c:ext xmlns:c16="http://schemas.microsoft.com/office/drawing/2014/chart" uri="{C3380CC4-5D6E-409C-BE32-E72D297353CC}">
              <c16:uniqueId val="{00000004-7BFE-4E4B-8409-8E2C9CAEE7C5}"/>
            </c:ext>
          </c:extLst>
        </c:ser>
        <c:ser>
          <c:idx val="6"/>
          <c:order val="5"/>
          <c:tx>
            <c:strRef>
              <c:f>'Data Compilation Chart'!$S$4</c:f>
              <c:strCache>
                <c:ptCount val="1"/>
                <c:pt idx="0">
                  <c:v>Performance, Monitoring &amp; Accountablity Survey</c:v>
                </c:pt>
              </c:strCache>
            </c:strRef>
          </c:tx>
          <c:spPr>
            <a:solidFill>
              <a:srgbClr val="002F8E"/>
            </a:solidFill>
            <a:ln w="0">
              <a:noFill/>
            </a:ln>
            <a:effectLst/>
          </c:spPr>
          <c:invertIfNegative val="0"/>
          <c:cat>
            <c:numRef>
              <c:f>'Data Compilation Chart'!$L$5:$L$73</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'Data Compilation Chart'!$S$5:$S$73</c:f>
              <c:numCache>
                <c:formatCode>General</c:formatCode>
                <c:ptCount val="69"/>
                <c:pt idx="63">
                  <c:v>1</c:v>
                </c:pt>
                <c:pt idx="64">
                  <c:v>9</c:v>
                </c:pt>
                <c:pt idx="65">
                  <c:v>7</c:v>
                </c:pt>
                <c:pt idx="66">
                  <c:v>7</c:v>
                </c:pt>
                <c:pt idx="67">
                  <c:v>9</c:v>
                </c:pt>
                <c:pt idx="68">
                  <c:v>5</c:v>
                </c:pt>
              </c:numCache>
            </c:numRef>
          </c:val>
          <c:extLst>
            <c:ext xmlns:c16="http://schemas.microsoft.com/office/drawing/2014/chart" uri="{C3380CC4-5D6E-409C-BE32-E72D297353CC}">
              <c16:uniqueId val="{00000005-7BFE-4E4B-8409-8E2C9CAEE7C5}"/>
            </c:ext>
          </c:extLst>
        </c:ser>
        <c:ser>
          <c:idx val="0"/>
          <c:order val="6"/>
          <c:tx>
            <c:strRef>
              <c:f>'Data Compilation Chart'!$M$4</c:f>
              <c:strCache>
                <c:ptCount val="1"/>
                <c:pt idx="0">
                  <c:v>Other</c:v>
                </c:pt>
              </c:strCache>
            </c:strRef>
          </c:tx>
          <c:spPr>
            <a:solidFill>
              <a:schemeClr val="bg1">
                <a:lumMod val="50000"/>
              </a:schemeClr>
            </a:solidFill>
            <a:ln>
              <a:noFill/>
            </a:ln>
            <a:effectLst/>
          </c:spPr>
          <c:invertIfNegative val="0"/>
          <c:cat>
            <c:numRef>
              <c:f>'Data Compilation Chart'!$L$5:$L$73</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'Data Compilation Chart'!$M$5:$M$73</c:f>
              <c:numCache>
                <c:formatCode>General</c:formatCode>
                <c:ptCount val="69"/>
                <c:pt idx="0">
                  <c:v>1</c:v>
                </c:pt>
                <c:pt idx="2">
                  <c:v>2</c:v>
                </c:pt>
                <c:pt idx="4">
                  <c:v>1</c:v>
                </c:pt>
                <c:pt idx="5">
                  <c:v>2</c:v>
                </c:pt>
                <c:pt idx="7">
                  <c:v>1</c:v>
                </c:pt>
                <c:pt idx="8">
                  <c:v>1</c:v>
                </c:pt>
                <c:pt idx="9">
                  <c:v>1</c:v>
                </c:pt>
                <c:pt idx="11">
                  <c:v>1</c:v>
                </c:pt>
                <c:pt idx="13">
                  <c:v>2</c:v>
                </c:pt>
                <c:pt idx="15">
                  <c:v>3</c:v>
                </c:pt>
                <c:pt idx="16">
                  <c:v>3</c:v>
                </c:pt>
                <c:pt idx="17">
                  <c:v>3</c:v>
                </c:pt>
                <c:pt idx="18">
                  <c:v>2</c:v>
                </c:pt>
                <c:pt idx="19">
                  <c:v>5</c:v>
                </c:pt>
                <c:pt idx="20">
                  <c:v>12</c:v>
                </c:pt>
                <c:pt idx="21">
                  <c:v>8</c:v>
                </c:pt>
                <c:pt idx="22">
                  <c:v>4</c:v>
                </c:pt>
                <c:pt idx="23">
                  <c:v>6</c:v>
                </c:pt>
                <c:pt idx="24">
                  <c:v>4</c:v>
                </c:pt>
                <c:pt idx="25">
                  <c:v>5</c:v>
                </c:pt>
                <c:pt idx="26">
                  <c:v>7</c:v>
                </c:pt>
                <c:pt idx="27">
                  <c:v>6</c:v>
                </c:pt>
                <c:pt idx="28">
                  <c:v>1</c:v>
                </c:pt>
                <c:pt idx="29">
                  <c:v>5</c:v>
                </c:pt>
                <c:pt idx="30">
                  <c:v>2</c:v>
                </c:pt>
                <c:pt idx="31">
                  <c:v>1</c:v>
                </c:pt>
                <c:pt idx="32">
                  <c:v>8</c:v>
                </c:pt>
                <c:pt idx="33">
                  <c:v>2</c:v>
                </c:pt>
                <c:pt idx="34">
                  <c:v>7</c:v>
                </c:pt>
                <c:pt idx="35">
                  <c:v>6</c:v>
                </c:pt>
                <c:pt idx="36">
                  <c:v>7</c:v>
                </c:pt>
                <c:pt idx="37">
                  <c:v>8</c:v>
                </c:pt>
                <c:pt idx="38">
                  <c:v>11</c:v>
                </c:pt>
                <c:pt idx="39">
                  <c:v>11</c:v>
                </c:pt>
                <c:pt idx="40">
                  <c:v>4</c:v>
                </c:pt>
                <c:pt idx="41">
                  <c:v>11</c:v>
                </c:pt>
                <c:pt idx="42">
                  <c:v>15</c:v>
                </c:pt>
                <c:pt idx="43">
                  <c:v>14</c:v>
                </c:pt>
                <c:pt idx="44">
                  <c:v>13</c:v>
                </c:pt>
                <c:pt idx="45">
                  <c:v>26</c:v>
                </c:pt>
                <c:pt idx="46">
                  <c:v>18</c:v>
                </c:pt>
                <c:pt idx="47">
                  <c:v>21</c:v>
                </c:pt>
                <c:pt idx="48">
                  <c:v>15</c:v>
                </c:pt>
                <c:pt idx="49">
                  <c:v>16</c:v>
                </c:pt>
                <c:pt idx="50">
                  <c:v>15</c:v>
                </c:pt>
                <c:pt idx="51">
                  <c:v>17</c:v>
                </c:pt>
                <c:pt idx="52">
                  <c:v>19</c:v>
                </c:pt>
                <c:pt idx="53">
                  <c:v>13</c:v>
                </c:pt>
                <c:pt idx="54">
                  <c:v>18</c:v>
                </c:pt>
                <c:pt idx="55">
                  <c:v>22</c:v>
                </c:pt>
                <c:pt idx="56">
                  <c:v>22</c:v>
                </c:pt>
                <c:pt idx="57">
                  <c:v>20</c:v>
                </c:pt>
                <c:pt idx="58">
                  <c:v>15</c:v>
                </c:pt>
                <c:pt idx="59">
                  <c:v>10</c:v>
                </c:pt>
                <c:pt idx="60">
                  <c:v>11</c:v>
                </c:pt>
                <c:pt idx="61">
                  <c:v>11</c:v>
                </c:pt>
                <c:pt idx="62">
                  <c:v>13</c:v>
                </c:pt>
                <c:pt idx="63">
                  <c:v>12</c:v>
                </c:pt>
                <c:pt idx="64">
                  <c:v>13</c:v>
                </c:pt>
                <c:pt idx="65">
                  <c:v>11</c:v>
                </c:pt>
                <c:pt idx="66">
                  <c:v>7</c:v>
                </c:pt>
                <c:pt idx="67">
                  <c:v>5</c:v>
                </c:pt>
                <c:pt idx="68">
                  <c:v>2</c:v>
                </c:pt>
              </c:numCache>
            </c:numRef>
          </c:val>
          <c:extLst>
            <c:ext xmlns:c16="http://schemas.microsoft.com/office/drawing/2014/chart" uri="{C3380CC4-5D6E-409C-BE32-E72D297353CC}">
              <c16:uniqueId val="{00000006-7BFE-4E4B-8409-8E2C9CAEE7C5}"/>
            </c:ext>
          </c:extLst>
        </c:ser>
        <c:dLbls>
          <c:showLegendKey val="0"/>
          <c:showVal val="0"/>
          <c:showCatName val="0"/>
          <c:showSerName val="0"/>
          <c:showPercent val="0"/>
          <c:showBubbleSize val="0"/>
        </c:dLbls>
        <c:gapWidth val="18"/>
        <c:overlap val="100"/>
        <c:axId val="651862552"/>
        <c:axId val="651863208"/>
        <c:extLst/>
      </c:barChart>
      <c:catAx>
        <c:axId val="651862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651863208"/>
        <c:crosses val="autoZero"/>
        <c:auto val="1"/>
        <c:lblAlgn val="ctr"/>
        <c:lblOffset val="100"/>
        <c:tickLblSkip val="5"/>
        <c:tickMarkSkip val="1"/>
        <c:noMultiLvlLbl val="0"/>
      </c:catAx>
      <c:valAx>
        <c:axId val="65186320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Number of Surveys</a:t>
                </a:r>
              </a:p>
            </c:rich>
          </c:tx>
          <c:layout>
            <c:manualLayout>
              <c:xMode val="edge"/>
              <c:yMode val="edge"/>
              <c:x val="8.5817328582601902E-3"/>
              <c:y val="0.28999602126631058"/>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51862552"/>
        <c:crosses val="autoZero"/>
        <c:crossBetween val="between"/>
      </c:valAx>
      <c:spPr>
        <a:noFill/>
        <a:ln>
          <a:noFill/>
        </a:ln>
        <a:effectLst/>
      </c:spPr>
    </c:plotArea>
    <c:legend>
      <c:legendPos val="l"/>
      <c:layout>
        <c:manualLayout>
          <c:xMode val="edge"/>
          <c:yMode val="edge"/>
          <c:x val="0.10688809461086214"/>
          <c:y val="4.8516024570043115E-2"/>
          <c:w val="0.59609391323320315"/>
          <c:h val="0.5246188863654373"/>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50129011987166"/>
          <c:y val="3.6456887333527754E-2"/>
          <c:w val="0.85886590052906009"/>
          <c:h val="0.76583513171964612"/>
        </c:manualLayout>
      </c:layout>
      <c:barChart>
        <c:barDir val="col"/>
        <c:grouping val="clustered"/>
        <c:varyColors val="0"/>
        <c:ser>
          <c:idx val="1"/>
          <c:order val="0"/>
          <c:tx>
            <c:strRef>
              <c:f>Sheet1!$L$4</c:f>
              <c:strCache>
                <c:ptCount val="1"/>
                <c:pt idx="0">
                  <c:v>no data for unmarried women</c:v>
                </c:pt>
              </c:strCache>
            </c:strRef>
          </c:tx>
          <c:spPr>
            <a:solidFill>
              <a:schemeClr val="accent1"/>
            </a:solidFill>
            <a:ln>
              <a:noFill/>
            </a:ln>
            <a:effectLst/>
          </c:spPr>
          <c:invertIfNegative val="0"/>
          <c:cat>
            <c:numRef>
              <c:f>Sheet1!$K$5:$K$74</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Sheet1!$L$5:$L$74</c:f>
              <c:numCache>
                <c:formatCode>General</c:formatCode>
                <c:ptCount val="70"/>
                <c:pt idx="0">
                  <c:v>1</c:v>
                </c:pt>
                <c:pt idx="2">
                  <c:v>2</c:v>
                </c:pt>
                <c:pt idx="4">
                  <c:v>1</c:v>
                </c:pt>
                <c:pt idx="5">
                  <c:v>2</c:v>
                </c:pt>
                <c:pt idx="7">
                  <c:v>1</c:v>
                </c:pt>
                <c:pt idx="8">
                  <c:v>1</c:v>
                </c:pt>
                <c:pt idx="9">
                  <c:v>1</c:v>
                </c:pt>
                <c:pt idx="11">
                  <c:v>1</c:v>
                </c:pt>
                <c:pt idx="13">
                  <c:v>2</c:v>
                </c:pt>
                <c:pt idx="15">
                  <c:v>4</c:v>
                </c:pt>
                <c:pt idx="16">
                  <c:v>3</c:v>
                </c:pt>
                <c:pt idx="17">
                  <c:v>2</c:v>
                </c:pt>
                <c:pt idx="18">
                  <c:v>3</c:v>
                </c:pt>
                <c:pt idx="19">
                  <c:v>6</c:v>
                </c:pt>
                <c:pt idx="20">
                  <c:v>13</c:v>
                </c:pt>
                <c:pt idx="21">
                  <c:v>6</c:v>
                </c:pt>
                <c:pt idx="22">
                  <c:v>6</c:v>
                </c:pt>
                <c:pt idx="23">
                  <c:v>5</c:v>
                </c:pt>
                <c:pt idx="24">
                  <c:v>7</c:v>
                </c:pt>
                <c:pt idx="25">
                  <c:v>16</c:v>
                </c:pt>
                <c:pt idx="26">
                  <c:v>14</c:v>
                </c:pt>
                <c:pt idx="27">
                  <c:v>19</c:v>
                </c:pt>
                <c:pt idx="28">
                  <c:v>13</c:v>
                </c:pt>
                <c:pt idx="29">
                  <c:v>14</c:v>
                </c:pt>
                <c:pt idx="30">
                  <c:v>7</c:v>
                </c:pt>
                <c:pt idx="31">
                  <c:v>16</c:v>
                </c:pt>
                <c:pt idx="32">
                  <c:v>12</c:v>
                </c:pt>
                <c:pt idx="33">
                  <c:v>14</c:v>
                </c:pt>
                <c:pt idx="34">
                  <c:v>15</c:v>
                </c:pt>
                <c:pt idx="35">
                  <c:v>10</c:v>
                </c:pt>
                <c:pt idx="36">
                  <c:v>14</c:v>
                </c:pt>
                <c:pt idx="37">
                  <c:v>22</c:v>
                </c:pt>
                <c:pt idx="38">
                  <c:v>30</c:v>
                </c:pt>
                <c:pt idx="39">
                  <c:v>13</c:v>
                </c:pt>
                <c:pt idx="40">
                  <c:v>13</c:v>
                </c:pt>
                <c:pt idx="41">
                  <c:v>28</c:v>
                </c:pt>
                <c:pt idx="42">
                  <c:v>28</c:v>
                </c:pt>
                <c:pt idx="43">
                  <c:v>21</c:v>
                </c:pt>
                <c:pt idx="44">
                  <c:v>27</c:v>
                </c:pt>
                <c:pt idx="45">
                  <c:v>35</c:v>
                </c:pt>
                <c:pt idx="46">
                  <c:v>31</c:v>
                </c:pt>
                <c:pt idx="47">
                  <c:v>32</c:v>
                </c:pt>
                <c:pt idx="48">
                  <c:v>33</c:v>
                </c:pt>
                <c:pt idx="49">
                  <c:v>29</c:v>
                </c:pt>
                <c:pt idx="50">
                  <c:v>67</c:v>
                </c:pt>
                <c:pt idx="51">
                  <c:v>26</c:v>
                </c:pt>
                <c:pt idx="52">
                  <c:v>31</c:v>
                </c:pt>
                <c:pt idx="53">
                  <c:v>30</c:v>
                </c:pt>
                <c:pt idx="54">
                  <c:v>31</c:v>
                </c:pt>
                <c:pt idx="55">
                  <c:v>47</c:v>
                </c:pt>
                <c:pt idx="56">
                  <c:v>63</c:v>
                </c:pt>
                <c:pt idx="57">
                  <c:v>35</c:v>
                </c:pt>
                <c:pt idx="58">
                  <c:v>30</c:v>
                </c:pt>
                <c:pt idx="59">
                  <c:v>23</c:v>
                </c:pt>
                <c:pt idx="60">
                  <c:v>43</c:v>
                </c:pt>
                <c:pt idx="61">
                  <c:v>36</c:v>
                </c:pt>
                <c:pt idx="62">
                  <c:v>33</c:v>
                </c:pt>
                <c:pt idx="63">
                  <c:v>29</c:v>
                </c:pt>
                <c:pt idx="64">
                  <c:v>49</c:v>
                </c:pt>
                <c:pt idx="65">
                  <c:v>39</c:v>
                </c:pt>
                <c:pt idx="66">
                  <c:v>28</c:v>
                </c:pt>
                <c:pt idx="67">
                  <c:v>23</c:v>
                </c:pt>
                <c:pt idx="68">
                  <c:v>7</c:v>
                </c:pt>
                <c:pt idx="69">
                  <c:v>0</c:v>
                </c:pt>
              </c:numCache>
            </c:numRef>
          </c:val>
          <c:extLst>
            <c:ext xmlns:c16="http://schemas.microsoft.com/office/drawing/2014/chart" uri="{C3380CC4-5D6E-409C-BE32-E72D297353CC}">
              <c16:uniqueId val="{00000000-3F9E-4757-9D93-B0A948D935C5}"/>
            </c:ext>
          </c:extLst>
        </c:ser>
        <c:ser>
          <c:idx val="2"/>
          <c:order val="1"/>
          <c:tx>
            <c:strRef>
              <c:f>Sheet1!$M$4</c:f>
              <c:strCache>
                <c:ptCount val="1"/>
                <c:pt idx="0">
                  <c:v>data for unmarried women</c:v>
                </c:pt>
              </c:strCache>
            </c:strRef>
          </c:tx>
          <c:spPr>
            <a:solidFill>
              <a:srgbClr val="92D050"/>
            </a:solidFill>
            <a:ln>
              <a:noFill/>
            </a:ln>
            <a:effectLst/>
          </c:spPr>
          <c:invertIfNegative val="0"/>
          <c:cat>
            <c:numRef>
              <c:f>Sheet1!$K$5:$K$74</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Sheet1!$M$5:$M$74</c:f>
              <c:numCache>
                <c:formatCode>General</c:formatCode>
                <c:ptCount val="70"/>
                <c:pt idx="26">
                  <c:v>1</c:v>
                </c:pt>
                <c:pt idx="27">
                  <c:v>1</c:v>
                </c:pt>
                <c:pt idx="28">
                  <c:v>1</c:v>
                </c:pt>
                <c:pt idx="30">
                  <c:v>1</c:v>
                </c:pt>
                <c:pt idx="31">
                  <c:v>1</c:v>
                </c:pt>
                <c:pt idx="32">
                  <c:v>2</c:v>
                </c:pt>
                <c:pt idx="34">
                  <c:v>2</c:v>
                </c:pt>
                <c:pt idx="35">
                  <c:v>3</c:v>
                </c:pt>
                <c:pt idx="36">
                  <c:v>6</c:v>
                </c:pt>
                <c:pt idx="37">
                  <c:v>10</c:v>
                </c:pt>
                <c:pt idx="38">
                  <c:v>10</c:v>
                </c:pt>
                <c:pt idx="39">
                  <c:v>4</c:v>
                </c:pt>
                <c:pt idx="40">
                  <c:v>7</c:v>
                </c:pt>
                <c:pt idx="41">
                  <c:v>9</c:v>
                </c:pt>
                <c:pt idx="42">
                  <c:v>11</c:v>
                </c:pt>
                <c:pt idx="43">
                  <c:v>9</c:v>
                </c:pt>
                <c:pt idx="44">
                  <c:v>7</c:v>
                </c:pt>
                <c:pt idx="45">
                  <c:v>12</c:v>
                </c:pt>
                <c:pt idx="46">
                  <c:v>14</c:v>
                </c:pt>
                <c:pt idx="47">
                  <c:v>10</c:v>
                </c:pt>
                <c:pt idx="48">
                  <c:v>21</c:v>
                </c:pt>
                <c:pt idx="49">
                  <c:v>18</c:v>
                </c:pt>
                <c:pt idx="50">
                  <c:v>23</c:v>
                </c:pt>
                <c:pt idx="51">
                  <c:v>11</c:v>
                </c:pt>
                <c:pt idx="52">
                  <c:v>15</c:v>
                </c:pt>
                <c:pt idx="53">
                  <c:v>16</c:v>
                </c:pt>
                <c:pt idx="54">
                  <c:v>13</c:v>
                </c:pt>
                <c:pt idx="55">
                  <c:v>32</c:v>
                </c:pt>
                <c:pt idx="56">
                  <c:v>29</c:v>
                </c:pt>
                <c:pt idx="57">
                  <c:v>17</c:v>
                </c:pt>
                <c:pt idx="58">
                  <c:v>23</c:v>
                </c:pt>
                <c:pt idx="59">
                  <c:v>14</c:v>
                </c:pt>
                <c:pt idx="60">
                  <c:v>29</c:v>
                </c:pt>
                <c:pt idx="61">
                  <c:v>21</c:v>
                </c:pt>
                <c:pt idx="62">
                  <c:v>21</c:v>
                </c:pt>
                <c:pt idx="63">
                  <c:v>26</c:v>
                </c:pt>
                <c:pt idx="64">
                  <c:v>39</c:v>
                </c:pt>
                <c:pt idx="65">
                  <c:v>28</c:v>
                </c:pt>
                <c:pt idx="66">
                  <c:v>22</c:v>
                </c:pt>
                <c:pt idx="67">
                  <c:v>14</c:v>
                </c:pt>
                <c:pt idx="68">
                  <c:v>2</c:v>
                </c:pt>
                <c:pt idx="69">
                  <c:v>0</c:v>
                </c:pt>
              </c:numCache>
            </c:numRef>
          </c:val>
          <c:extLst>
            <c:ext xmlns:c16="http://schemas.microsoft.com/office/drawing/2014/chart" uri="{C3380CC4-5D6E-409C-BE32-E72D297353CC}">
              <c16:uniqueId val="{00000001-3F9E-4757-9D93-B0A948D935C5}"/>
            </c:ext>
          </c:extLst>
        </c:ser>
        <c:dLbls>
          <c:showLegendKey val="0"/>
          <c:showVal val="0"/>
          <c:showCatName val="0"/>
          <c:showSerName val="0"/>
          <c:showPercent val="0"/>
          <c:showBubbleSize val="0"/>
        </c:dLbls>
        <c:gapWidth val="15"/>
        <c:overlap val="100"/>
        <c:axId val="872794272"/>
        <c:axId val="872794600"/>
      </c:barChart>
      <c:catAx>
        <c:axId val="87279427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Year of survey</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accent3"/>
            </a:solidFill>
            <a:prstDash val="solid"/>
            <a:miter lim="800000"/>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872794600"/>
        <c:crosses val="autoZero"/>
        <c:auto val="1"/>
        <c:lblAlgn val="ctr"/>
        <c:lblOffset val="100"/>
        <c:tickLblSkip val="5"/>
        <c:tickMarkSkip val="5"/>
        <c:noMultiLvlLbl val="0"/>
      </c:catAx>
      <c:valAx>
        <c:axId val="87279460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Number of surveys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accent3"/>
            </a:solidFill>
            <a:prstDash val="solid"/>
            <a:miter lim="800000"/>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72794272"/>
        <c:crosses val="autoZero"/>
        <c:crossBetween val="midCat"/>
      </c:valAx>
      <c:spPr>
        <a:noFill/>
        <a:ln w="25400">
          <a:noFill/>
        </a:ln>
        <a:effectLst/>
      </c:spPr>
    </c:plotArea>
    <c:legend>
      <c:legendPos val="l"/>
      <c:layout>
        <c:manualLayout>
          <c:xMode val="edge"/>
          <c:yMode val="edge"/>
          <c:x val="0.1527845960004697"/>
          <c:y val="0.25533216681248178"/>
          <c:w val="0.45920383893972133"/>
          <c:h val="0.14510391756585983"/>
        </c:manualLayout>
      </c:layout>
      <c:overlay val="1"/>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67599780485595"/>
          <c:y val="5.5593506436766742E-2"/>
          <c:w val="0.63347554705440445"/>
          <c:h val="0.76958979519055271"/>
        </c:manualLayout>
      </c:layout>
      <c:lineChart>
        <c:grouping val="standard"/>
        <c:varyColors val="0"/>
        <c:ser>
          <c:idx val="0"/>
          <c:order val="0"/>
          <c:spPr>
            <a:ln w="28575" cap="rnd">
              <a:solidFill>
                <a:schemeClr val="accent1"/>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Sheet1!$D$8:$D$158</c:f>
              <c:numCache>
                <c:formatCode>0.00</c:formatCode>
                <c:ptCount val="151"/>
                <c:pt idx="0">
                  <c:v>1.7587338450813794E-2</c:v>
                </c:pt>
                <c:pt idx="1">
                  <c:v>1.8461315614288803E-2</c:v>
                </c:pt>
                <c:pt idx="2">
                  <c:v>1.9377278819070299E-2</c:v>
                </c:pt>
                <c:pt idx="3">
                  <c:v>2.0337098495506887E-2</c:v>
                </c:pt>
                <c:pt idx="4">
                  <c:v>2.1342713563581698E-2</c:v>
                </c:pt>
                <c:pt idx="5">
                  <c:v>2.2396132406477674E-2</c:v>
                </c:pt>
                <c:pt idx="6">
                  <c:v>2.3499433678058609E-2</c:v>
                </c:pt>
                <c:pt idx="7">
                  <c:v>2.4654766920278997E-2</c:v>
                </c:pt>
                <c:pt idx="8">
                  <c:v>2.5864352964651671E-2</c:v>
                </c:pt>
                <c:pt idx="9">
                  <c:v>2.7130484089972488E-2</c:v>
                </c:pt>
                <c:pt idx="10">
                  <c:v>2.8455523906540069E-2</c:v>
                </c:pt>
                <c:pt idx="11">
                  <c:v>2.9841906935134031E-2</c:v>
                </c:pt>
                <c:pt idx="12">
                  <c:v>3.1292137847050629E-2</c:v>
                </c:pt>
                <c:pt idx="13">
                  <c:v>3.280879032956445E-2</c:v>
                </c:pt>
                <c:pt idx="14">
                  <c:v>3.4394505539321239E-2</c:v>
                </c:pt>
                <c:pt idx="15">
                  <c:v>3.6051990104404574E-2</c:v>
                </c:pt>
                <c:pt idx="16">
                  <c:v>3.7784013634197887E-2</c:v>
                </c:pt>
                <c:pt idx="17">
                  <c:v>3.959340569473125E-2</c:v>
                </c:pt>
                <c:pt idx="18">
                  <c:v>4.1483052206008085E-2</c:v>
                </c:pt>
                <c:pt idx="19">
                  <c:v>4.3455891216910618E-2</c:v>
                </c:pt>
                <c:pt idx="20">
                  <c:v>4.551490801274613E-2</c:v>
                </c:pt>
                <c:pt idx="21">
                  <c:v>4.7663129510387016E-2</c:v>
                </c:pt>
                <c:pt idx="22">
                  <c:v>4.9903617896353406E-2</c:v>
                </c:pt>
                <c:pt idx="23">
                  <c:v>5.223946346416275E-2</c:v>
                </c:pt>
                <c:pt idx="24">
                  <c:v>5.4673776608913663E-2</c:v>
                </c:pt>
                <c:pt idx="25">
                  <c:v>5.7209678939465693E-2</c:v>
                </c:pt>
                <c:pt idx="26">
                  <c:v>5.9850293471811082E-2</c:v>
                </c:pt>
                <c:pt idx="27">
                  <c:v>6.2598733871400788E-2</c:v>
                </c:pt>
                <c:pt idx="28">
                  <c:v>6.5458092717367744E-2</c:v>
                </c:pt>
                <c:pt idx="29">
                  <c:v>6.8431428767874503E-2</c:v>
                </c:pt>
                <c:pt idx="30">
                  <c:v>7.1521753213270534E-2</c:v>
                </c:pt>
                <c:pt idx="31">
                  <c:v>7.4732014912449837E-2</c:v>
                </c:pt>
                <c:pt idx="32">
                  <c:v>7.8065084617798694E-2</c:v>
                </c:pt>
                <c:pt idx="33">
                  <c:v>8.1523738205456553E-2</c:v>
                </c:pt>
                <c:pt idx="34">
                  <c:v>8.5110638940292666E-2</c:v>
                </c:pt>
                <c:pt idx="35">
                  <c:v>8.882831881901368E-2</c:v>
                </c:pt>
                <c:pt idx="36">
                  <c:v>9.2679159050120807E-2</c:v>
                </c:pt>
                <c:pt idx="37">
                  <c:v>9.6665369745951121E-2</c:v>
                </c:pt>
                <c:pt idx="38">
                  <c:v>0.10078896891964531</c:v>
                </c:pt>
                <c:pt idx="39">
                  <c:v>0.10505176089842387</c:v>
                </c:pt>
                <c:pt idx="40">
                  <c:v>0.1094553142838138</c:v>
                </c:pt>
                <c:pt idx="41">
                  <c:v>0.11400093960918775</c:v>
                </c:pt>
                <c:pt idx="42">
                  <c:v>0.11868966686485093</c:v>
                </c:pt>
                <c:pt idx="43">
                  <c:v>0.12352222308056839</c:v>
                </c:pt>
                <c:pt idx="44">
                  <c:v>0.12849901017446483</c:v>
                </c:pt>
                <c:pt idx="45">
                  <c:v>0.13362008329518529</c:v>
                </c:pt>
                <c:pt idx="46">
                  <c:v>0.13888512990058938</c:v>
                </c:pt>
                <c:pt idx="47">
                  <c:v>0.14429344983053333</c:v>
                </c:pt>
                <c:pt idx="48">
                  <c:v>0.14984393664292942</c:v>
                </c:pt>
                <c:pt idx="49">
                  <c:v>0.15553506049070759</c:v>
                </c:pt>
                <c:pt idx="50">
                  <c:v>0.16136485282199708</c:v>
                </c:pt>
                <c:pt idx="51">
                  <c:v>0.16733089318628214</c:v>
                </c:pt>
                <c:pt idx="52">
                  <c:v>0.1734302984249976</c:v>
                </c:pt>
                <c:pt idx="53">
                  <c:v>0.17965971451561621</c:v>
                </c:pt>
                <c:pt idx="54">
                  <c:v>0.18601531132343252</c:v>
                </c:pt>
                <c:pt idx="55">
                  <c:v>0.1924927804947642</c:v>
                </c:pt>
                <c:pt idx="56">
                  <c:v>0.19908733669910031</c:v>
                </c:pt>
                <c:pt idx="57">
                  <c:v>0.20579372239590071</c:v>
                </c:pt>
                <c:pt idx="58">
                  <c:v>0.21260621626452272</c:v>
                </c:pt>
                <c:pt idx="59">
                  <c:v>0.21951864539351959</c:v>
                </c:pt>
                <c:pt idx="60">
                  <c:v>0.22652440127888726</c:v>
                </c:pt>
                <c:pt idx="61">
                  <c:v>0.23361645963046682</c:v>
                </c:pt>
                <c:pt idx="62">
                  <c:v>0.24078740393252879</c:v>
                </c:pt>
                <c:pt idx="63">
                  <c:v>0.24802945264960197</c:v>
                </c:pt>
                <c:pt idx="64">
                  <c:v>0.25533448991300461</c:v>
                </c:pt>
                <c:pt idx="65">
                  <c:v>0.26269409946852113</c:v>
                </c:pt>
                <c:pt idx="66">
                  <c:v>0.27009960161251328</c:v>
                </c:pt>
                <c:pt idx="67">
                  <c:v>0.27754209279375025</c:v>
                </c:pt>
                <c:pt idx="68">
                  <c:v>0.28501248751263597</c:v>
                </c:pt>
                <c:pt idx="69">
                  <c:v>0.29250156210947376</c:v>
                </c:pt>
                <c:pt idx="70">
                  <c:v>0.3</c:v>
                </c:pt>
                <c:pt idx="71">
                  <c:v>0.30749843789052617</c:v>
                </c:pt>
                <c:pt idx="72">
                  <c:v>0.31498751248736401</c:v>
                </c:pt>
                <c:pt idx="73">
                  <c:v>0.32245790720624973</c:v>
                </c:pt>
                <c:pt idx="74">
                  <c:v>0.32990039838748675</c:v>
                </c:pt>
                <c:pt idx="75">
                  <c:v>0.33730590053147885</c:v>
                </c:pt>
                <c:pt idx="76">
                  <c:v>0.34466551008699542</c:v>
                </c:pt>
                <c:pt idx="77">
                  <c:v>0.35197054735039807</c:v>
                </c:pt>
                <c:pt idx="78">
                  <c:v>0.35921259606747119</c:v>
                </c:pt>
                <c:pt idx="79">
                  <c:v>0.36638354036953319</c:v>
                </c:pt>
                <c:pt idx="80">
                  <c:v>0.37347559872111274</c:v>
                </c:pt>
                <c:pt idx="81">
                  <c:v>0.38048135460648042</c:v>
                </c:pt>
                <c:pt idx="82">
                  <c:v>0.38739378373547723</c:v>
                </c:pt>
                <c:pt idx="83">
                  <c:v>0.39420627760409926</c:v>
                </c:pt>
                <c:pt idx="84">
                  <c:v>0.4009126633008997</c:v>
                </c:pt>
                <c:pt idx="85">
                  <c:v>0.40750721950523572</c:v>
                </c:pt>
                <c:pt idx="86">
                  <c:v>0.41398468867656746</c:v>
                </c:pt>
                <c:pt idx="87">
                  <c:v>0.42034028548438379</c:v>
                </c:pt>
                <c:pt idx="88">
                  <c:v>0.42656970157500235</c:v>
                </c:pt>
                <c:pt idx="89">
                  <c:v>0.43266910681371784</c:v>
                </c:pt>
                <c:pt idx="90">
                  <c:v>0.43863514717800289</c:v>
                </c:pt>
                <c:pt idx="91">
                  <c:v>0.44446493950929239</c:v>
                </c:pt>
                <c:pt idx="92">
                  <c:v>0.45015606335707059</c:v>
                </c:pt>
                <c:pt idx="93">
                  <c:v>0.4557065501694666</c:v>
                </c:pt>
                <c:pt idx="94">
                  <c:v>0.4611148700994106</c:v>
                </c:pt>
                <c:pt idx="95">
                  <c:v>0.46637991670481466</c:v>
                </c:pt>
                <c:pt idx="96">
                  <c:v>0.47150098982553518</c:v>
                </c:pt>
                <c:pt idx="97">
                  <c:v>0.47647777691943161</c:v>
                </c:pt>
                <c:pt idx="98">
                  <c:v>0.48131033313514909</c:v>
                </c:pt>
                <c:pt idx="99">
                  <c:v>0.4859990603908122</c:v>
                </c:pt>
                <c:pt idx="100">
                  <c:v>0.49054468571618615</c:v>
                </c:pt>
                <c:pt idx="101">
                  <c:v>0.49494823910157609</c:v>
                </c:pt>
                <c:pt idx="102">
                  <c:v>0.49921103108035464</c:v>
                </c:pt>
                <c:pt idx="103">
                  <c:v>0.50333463025404879</c:v>
                </c:pt>
                <c:pt idx="104">
                  <c:v>0.50732084094987917</c:v>
                </c:pt>
                <c:pt idx="105">
                  <c:v>0.51117168118098633</c:v>
                </c:pt>
                <c:pt idx="106">
                  <c:v>0.5148893610597074</c:v>
                </c:pt>
                <c:pt idx="107">
                  <c:v>0.51847626179454342</c:v>
                </c:pt>
                <c:pt idx="108">
                  <c:v>0.52193491538220127</c:v>
                </c:pt>
                <c:pt idx="109">
                  <c:v>0.52526798508755013</c:v>
                </c:pt>
                <c:pt idx="110">
                  <c:v>0.52847824678672939</c:v>
                </c:pt>
                <c:pt idx="111">
                  <c:v>0.53156857123212542</c:v>
                </c:pt>
                <c:pt idx="112">
                  <c:v>0.53454190728263229</c:v>
                </c:pt>
                <c:pt idx="113">
                  <c:v>0.53740126612859918</c:v>
                </c:pt>
                <c:pt idx="114">
                  <c:v>0.54014970652818883</c:v>
                </c:pt>
                <c:pt idx="115">
                  <c:v>0.54279032106053438</c:v>
                </c:pt>
                <c:pt idx="116">
                  <c:v>0.54532622339108627</c:v>
                </c:pt>
                <c:pt idx="117">
                  <c:v>0.54776053653583723</c:v>
                </c:pt>
                <c:pt idx="118">
                  <c:v>0.55009638210364653</c:v>
                </c:pt>
                <c:pt idx="119">
                  <c:v>0.55233687048961289</c:v>
                </c:pt>
                <c:pt idx="120">
                  <c:v>0.55448509198725393</c:v>
                </c:pt>
                <c:pt idx="121">
                  <c:v>0.55654410878308935</c:v>
                </c:pt>
                <c:pt idx="122">
                  <c:v>0.55851694779399197</c:v>
                </c:pt>
                <c:pt idx="123">
                  <c:v>0.56040659430526873</c:v>
                </c:pt>
                <c:pt idx="124">
                  <c:v>0.56221598636580206</c:v>
                </c:pt>
                <c:pt idx="125">
                  <c:v>0.56394800989559546</c:v>
                </c:pt>
                <c:pt idx="126">
                  <c:v>0.56560549446067876</c:v>
                </c:pt>
                <c:pt idx="127">
                  <c:v>0.56719120967043546</c:v>
                </c:pt>
                <c:pt idx="128">
                  <c:v>0.56870786215294944</c:v>
                </c:pt>
                <c:pt idx="129">
                  <c:v>0.57015809306486598</c:v>
                </c:pt>
                <c:pt idx="130">
                  <c:v>0.57154447609345993</c:v>
                </c:pt>
                <c:pt idx="131">
                  <c:v>0.57286951591002744</c:v>
                </c:pt>
                <c:pt idx="132">
                  <c:v>0.57413564703534825</c:v>
                </c:pt>
                <c:pt idx="133">
                  <c:v>0.57534523307972096</c:v>
                </c:pt>
                <c:pt idx="134">
                  <c:v>0.57650056632194135</c:v>
                </c:pt>
                <c:pt idx="135">
                  <c:v>0.57760386759352234</c:v>
                </c:pt>
                <c:pt idx="136">
                  <c:v>0.57865728643641834</c:v>
                </c:pt>
                <c:pt idx="137">
                  <c:v>0.57966290150449307</c:v>
                </c:pt>
                <c:pt idx="138">
                  <c:v>0.58062272118092972</c:v>
                </c:pt>
                <c:pt idx="139">
                  <c:v>0.58153868438571121</c:v>
                </c:pt>
                <c:pt idx="140">
                  <c:v>0.58241266154918614</c:v>
                </c:pt>
                <c:pt idx="141">
                  <c:v>0.58324645572955625</c:v>
                </c:pt>
                <c:pt idx="142">
                  <c:v>0.58404180385388038</c:v>
                </c:pt>
                <c:pt idx="143">
                  <c:v>0.58480037806387697</c:v>
                </c:pt>
                <c:pt idx="144">
                  <c:v>0.58552378714939846</c:v>
                </c:pt>
                <c:pt idx="145">
                  <c:v>0.58621357805398455</c:v>
                </c:pt>
                <c:pt idx="146">
                  <c:v>0.5868712374383217</c:v>
                </c:pt>
                <c:pt idx="147">
                  <c:v>0.58749819328879171</c:v>
                </c:pt>
                <c:pt idx="148">
                  <c:v>0.58809581655955345</c:v>
                </c:pt>
                <c:pt idx="149">
                  <c:v>0.58866542283777645</c:v>
                </c:pt>
                <c:pt idx="150">
                  <c:v>0.589208274022745</c:v>
                </c:pt>
              </c:numCache>
            </c:numRef>
          </c:val>
          <c:smooth val="0"/>
          <c:extLst>
            <c:ext xmlns:c16="http://schemas.microsoft.com/office/drawing/2014/chart" uri="{C3380CC4-5D6E-409C-BE32-E72D297353CC}">
              <c16:uniqueId val="{00000000-92A0-471E-82AD-46F8094FEED5}"/>
            </c:ext>
          </c:extLst>
        </c:ser>
        <c:ser>
          <c:idx val="1"/>
          <c:order val="1"/>
          <c:spPr>
            <a:ln w="28575" cap="rnd">
              <a:solidFill>
                <a:schemeClr val="accent2"/>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Sheet1!$E$8:$E$158</c:f>
              <c:numCache>
                <c:formatCode>0.00</c:formatCode>
                <c:ptCount val="151"/>
                <c:pt idx="0">
                  <c:v>1.0791725977254935E-2</c:v>
                </c:pt>
                <c:pt idx="1">
                  <c:v>1.1334577162223429E-2</c:v>
                </c:pt>
                <c:pt idx="2">
                  <c:v>1.1904183440446501E-2</c:v>
                </c:pt>
                <c:pt idx="3">
                  <c:v>1.2501806711208253E-2</c:v>
                </c:pt>
                <c:pt idx="4">
                  <c:v>1.3128762561678281E-2</c:v>
                </c:pt>
                <c:pt idx="5">
                  <c:v>1.3786421946015369E-2</c:v>
                </c:pt>
                <c:pt idx="6">
                  <c:v>1.4476212850601517E-2</c:v>
                </c:pt>
                <c:pt idx="7">
                  <c:v>1.5199621936123031E-2</c:v>
                </c:pt>
                <c:pt idx="8">
                  <c:v>1.5958196146119513E-2</c:v>
                </c:pt>
                <c:pt idx="9">
                  <c:v>1.6753544270443808E-2</c:v>
                </c:pt>
                <c:pt idx="10">
                  <c:v>1.7587338450813794E-2</c:v>
                </c:pt>
                <c:pt idx="11">
                  <c:v>1.8461315614288803E-2</c:v>
                </c:pt>
                <c:pt idx="12">
                  <c:v>1.9377278819070299E-2</c:v>
                </c:pt>
                <c:pt idx="13">
                  <c:v>2.0337098495506887E-2</c:v>
                </c:pt>
                <c:pt idx="14">
                  <c:v>2.1342713563581698E-2</c:v>
                </c:pt>
                <c:pt idx="15">
                  <c:v>2.2396132406477674E-2</c:v>
                </c:pt>
                <c:pt idx="16">
                  <c:v>2.3499433678058609E-2</c:v>
                </c:pt>
                <c:pt idx="17">
                  <c:v>2.4654766920278997E-2</c:v>
                </c:pt>
                <c:pt idx="18">
                  <c:v>2.5864352964651671E-2</c:v>
                </c:pt>
                <c:pt idx="19">
                  <c:v>2.7130484089972488E-2</c:v>
                </c:pt>
                <c:pt idx="20">
                  <c:v>2.8455523906540069E-2</c:v>
                </c:pt>
                <c:pt idx="21">
                  <c:v>2.9841906935134031E-2</c:v>
                </c:pt>
                <c:pt idx="22">
                  <c:v>3.1292137847050629E-2</c:v>
                </c:pt>
                <c:pt idx="23">
                  <c:v>3.280879032956445E-2</c:v>
                </c:pt>
                <c:pt idx="24">
                  <c:v>3.4394505539321239E-2</c:v>
                </c:pt>
                <c:pt idx="25">
                  <c:v>3.6051990104404574E-2</c:v>
                </c:pt>
                <c:pt idx="26">
                  <c:v>3.7784013634197887E-2</c:v>
                </c:pt>
                <c:pt idx="27">
                  <c:v>3.959340569473125E-2</c:v>
                </c:pt>
                <c:pt idx="28">
                  <c:v>4.1483052206008085E-2</c:v>
                </c:pt>
                <c:pt idx="29">
                  <c:v>4.3455891216910618E-2</c:v>
                </c:pt>
                <c:pt idx="30">
                  <c:v>4.551490801274613E-2</c:v>
                </c:pt>
                <c:pt idx="31">
                  <c:v>4.7663129510387016E-2</c:v>
                </c:pt>
                <c:pt idx="32">
                  <c:v>4.9903617896353406E-2</c:v>
                </c:pt>
                <c:pt idx="33">
                  <c:v>5.223946346416275E-2</c:v>
                </c:pt>
                <c:pt idx="34">
                  <c:v>5.4673776608913663E-2</c:v>
                </c:pt>
                <c:pt idx="35">
                  <c:v>5.7209678939465693E-2</c:v>
                </c:pt>
                <c:pt idx="36">
                  <c:v>5.9850293471811082E-2</c:v>
                </c:pt>
                <c:pt idx="37">
                  <c:v>6.2598733871400788E-2</c:v>
                </c:pt>
                <c:pt idx="38">
                  <c:v>6.5458092717367744E-2</c:v>
                </c:pt>
                <c:pt idx="39">
                  <c:v>6.8431428767874503E-2</c:v>
                </c:pt>
                <c:pt idx="40">
                  <c:v>7.1521753213270534E-2</c:v>
                </c:pt>
                <c:pt idx="41">
                  <c:v>7.4732014912449837E-2</c:v>
                </c:pt>
                <c:pt idx="42">
                  <c:v>7.8065084617798694E-2</c:v>
                </c:pt>
                <c:pt idx="43">
                  <c:v>8.1523738205456553E-2</c:v>
                </c:pt>
                <c:pt idx="44">
                  <c:v>8.5110638940292666E-2</c:v>
                </c:pt>
                <c:pt idx="45">
                  <c:v>8.882831881901368E-2</c:v>
                </c:pt>
                <c:pt idx="46">
                  <c:v>9.2679159050120807E-2</c:v>
                </c:pt>
                <c:pt idx="47">
                  <c:v>9.6665369745951121E-2</c:v>
                </c:pt>
                <c:pt idx="48">
                  <c:v>0.10078896891964531</c:v>
                </c:pt>
                <c:pt idx="49">
                  <c:v>0.10505176089842387</c:v>
                </c:pt>
                <c:pt idx="50">
                  <c:v>0.1094553142838138</c:v>
                </c:pt>
                <c:pt idx="51">
                  <c:v>0.11400093960918775</c:v>
                </c:pt>
                <c:pt idx="52">
                  <c:v>0.11868966686485093</c:v>
                </c:pt>
                <c:pt idx="53">
                  <c:v>0.12352222308056839</c:v>
                </c:pt>
                <c:pt idx="54">
                  <c:v>0.12849901017446483</c:v>
                </c:pt>
                <c:pt idx="55">
                  <c:v>0.13362008329518529</c:v>
                </c:pt>
                <c:pt idx="56">
                  <c:v>0.13888512990058938</c:v>
                </c:pt>
                <c:pt idx="57">
                  <c:v>0.14429344983053333</c:v>
                </c:pt>
                <c:pt idx="58">
                  <c:v>0.14984393664292942</c:v>
                </c:pt>
                <c:pt idx="59">
                  <c:v>0.15553506049070759</c:v>
                </c:pt>
                <c:pt idx="60">
                  <c:v>0.16136485282199708</c:v>
                </c:pt>
                <c:pt idx="61">
                  <c:v>0.16733089318628214</c:v>
                </c:pt>
                <c:pt idx="62">
                  <c:v>0.1734302984249976</c:v>
                </c:pt>
                <c:pt idx="63">
                  <c:v>0.17965971451561621</c:v>
                </c:pt>
                <c:pt idx="64">
                  <c:v>0.18601531132343252</c:v>
                </c:pt>
                <c:pt idx="65">
                  <c:v>0.1924927804947642</c:v>
                </c:pt>
                <c:pt idx="66">
                  <c:v>0.19908733669910031</c:v>
                </c:pt>
                <c:pt idx="67">
                  <c:v>0.20579372239590071</c:v>
                </c:pt>
                <c:pt idx="68">
                  <c:v>0.21260621626452272</c:v>
                </c:pt>
                <c:pt idx="69">
                  <c:v>0.21951864539351959</c:v>
                </c:pt>
                <c:pt idx="70">
                  <c:v>0.22652440127888726</c:v>
                </c:pt>
                <c:pt idx="71">
                  <c:v>0.23361645963046682</c:v>
                </c:pt>
                <c:pt idx="72">
                  <c:v>0.24078740393252879</c:v>
                </c:pt>
                <c:pt idx="73">
                  <c:v>0.24802945264960197</c:v>
                </c:pt>
                <c:pt idx="74">
                  <c:v>0.25533448991300461</c:v>
                </c:pt>
                <c:pt idx="75">
                  <c:v>0.26269409946852113</c:v>
                </c:pt>
                <c:pt idx="76">
                  <c:v>0.27009960161251328</c:v>
                </c:pt>
                <c:pt idx="77">
                  <c:v>0.27754209279375025</c:v>
                </c:pt>
                <c:pt idx="78">
                  <c:v>0.28501248751263597</c:v>
                </c:pt>
                <c:pt idx="79">
                  <c:v>0.29250156210947376</c:v>
                </c:pt>
                <c:pt idx="80">
                  <c:v>0.3</c:v>
                </c:pt>
                <c:pt idx="81">
                  <c:v>0.30749843789052617</c:v>
                </c:pt>
                <c:pt idx="82">
                  <c:v>0.31498751248736401</c:v>
                </c:pt>
                <c:pt idx="83">
                  <c:v>0.32245790720624973</c:v>
                </c:pt>
                <c:pt idx="84">
                  <c:v>0.32990039838748675</c:v>
                </c:pt>
                <c:pt idx="85">
                  <c:v>0.33730590053147885</c:v>
                </c:pt>
                <c:pt idx="86">
                  <c:v>0.34466551008699542</c:v>
                </c:pt>
                <c:pt idx="87">
                  <c:v>0.35197054735039807</c:v>
                </c:pt>
                <c:pt idx="88">
                  <c:v>0.35921259606747119</c:v>
                </c:pt>
                <c:pt idx="89">
                  <c:v>0.36638354036953319</c:v>
                </c:pt>
                <c:pt idx="90">
                  <c:v>0.37347559872111274</c:v>
                </c:pt>
                <c:pt idx="91">
                  <c:v>0.38048135460648042</c:v>
                </c:pt>
                <c:pt idx="92">
                  <c:v>0.38739378373547723</c:v>
                </c:pt>
                <c:pt idx="93">
                  <c:v>0.39420627760409926</c:v>
                </c:pt>
                <c:pt idx="94">
                  <c:v>0.4009126633008997</c:v>
                </c:pt>
                <c:pt idx="95">
                  <c:v>0.40750721950523572</c:v>
                </c:pt>
                <c:pt idx="96">
                  <c:v>0.41398468867656746</c:v>
                </c:pt>
                <c:pt idx="97">
                  <c:v>0.42034028548438379</c:v>
                </c:pt>
                <c:pt idx="98">
                  <c:v>0.42656970157500235</c:v>
                </c:pt>
                <c:pt idx="99">
                  <c:v>0.43266910681371784</c:v>
                </c:pt>
                <c:pt idx="100">
                  <c:v>0.43863514717800289</c:v>
                </c:pt>
                <c:pt idx="101">
                  <c:v>0.44446493950929239</c:v>
                </c:pt>
                <c:pt idx="102">
                  <c:v>0.45015606335707059</c:v>
                </c:pt>
                <c:pt idx="103">
                  <c:v>0.4557065501694666</c:v>
                </c:pt>
                <c:pt idx="104">
                  <c:v>0.4611148700994106</c:v>
                </c:pt>
                <c:pt idx="105">
                  <c:v>0.46637991670481466</c:v>
                </c:pt>
                <c:pt idx="106">
                  <c:v>0.47150098982553518</c:v>
                </c:pt>
                <c:pt idx="107">
                  <c:v>0.47647777691943161</c:v>
                </c:pt>
                <c:pt idx="108">
                  <c:v>0.48131033313514909</c:v>
                </c:pt>
                <c:pt idx="109">
                  <c:v>0.4859990603908122</c:v>
                </c:pt>
                <c:pt idx="110">
                  <c:v>0.49054468571618615</c:v>
                </c:pt>
                <c:pt idx="111">
                  <c:v>0.49494823910157609</c:v>
                </c:pt>
                <c:pt idx="112">
                  <c:v>0.49921103108035464</c:v>
                </c:pt>
                <c:pt idx="113">
                  <c:v>0.50333463025404879</c:v>
                </c:pt>
                <c:pt idx="114">
                  <c:v>0.50732084094987917</c:v>
                </c:pt>
                <c:pt idx="115">
                  <c:v>0.51117168118098633</c:v>
                </c:pt>
                <c:pt idx="116">
                  <c:v>0.5148893610597074</c:v>
                </c:pt>
                <c:pt idx="117">
                  <c:v>0.51847626179454342</c:v>
                </c:pt>
                <c:pt idx="118">
                  <c:v>0.52193491538220127</c:v>
                </c:pt>
                <c:pt idx="119">
                  <c:v>0.52526798508755013</c:v>
                </c:pt>
                <c:pt idx="120">
                  <c:v>0.52847824678672939</c:v>
                </c:pt>
                <c:pt idx="121">
                  <c:v>0.53156857123212542</c:v>
                </c:pt>
                <c:pt idx="122">
                  <c:v>0.53454190728263229</c:v>
                </c:pt>
                <c:pt idx="123">
                  <c:v>0.53740126612859918</c:v>
                </c:pt>
                <c:pt idx="124">
                  <c:v>0.54014970652818883</c:v>
                </c:pt>
                <c:pt idx="125">
                  <c:v>0.54279032106053438</c:v>
                </c:pt>
                <c:pt idx="126">
                  <c:v>0.54532622339108627</c:v>
                </c:pt>
                <c:pt idx="127">
                  <c:v>0.54776053653583723</c:v>
                </c:pt>
                <c:pt idx="128">
                  <c:v>0.55009638210364653</c:v>
                </c:pt>
                <c:pt idx="129">
                  <c:v>0.55233687048961289</c:v>
                </c:pt>
                <c:pt idx="130">
                  <c:v>0.55448509198725393</c:v>
                </c:pt>
                <c:pt idx="131">
                  <c:v>0.55654410878308935</c:v>
                </c:pt>
                <c:pt idx="132">
                  <c:v>0.55851694779399197</c:v>
                </c:pt>
                <c:pt idx="133">
                  <c:v>0.56040659430526873</c:v>
                </c:pt>
                <c:pt idx="134">
                  <c:v>0.56221598636580206</c:v>
                </c:pt>
                <c:pt idx="135">
                  <c:v>0.56394800989559546</c:v>
                </c:pt>
                <c:pt idx="136">
                  <c:v>0.56560549446067876</c:v>
                </c:pt>
                <c:pt idx="137">
                  <c:v>0.56719120967043546</c:v>
                </c:pt>
                <c:pt idx="138">
                  <c:v>0.56870786215294944</c:v>
                </c:pt>
                <c:pt idx="139">
                  <c:v>0.57015809306486598</c:v>
                </c:pt>
                <c:pt idx="140">
                  <c:v>0.57154447609345993</c:v>
                </c:pt>
                <c:pt idx="141">
                  <c:v>0.57286951591002744</c:v>
                </c:pt>
                <c:pt idx="142">
                  <c:v>0.57413564703534825</c:v>
                </c:pt>
                <c:pt idx="143">
                  <c:v>0.57534523307972096</c:v>
                </c:pt>
                <c:pt idx="144">
                  <c:v>0.57650056632194135</c:v>
                </c:pt>
                <c:pt idx="145">
                  <c:v>0.57760386759352234</c:v>
                </c:pt>
                <c:pt idx="146">
                  <c:v>0.57865728643641834</c:v>
                </c:pt>
                <c:pt idx="147">
                  <c:v>0.57966290150449307</c:v>
                </c:pt>
                <c:pt idx="148">
                  <c:v>0.58062272118092972</c:v>
                </c:pt>
                <c:pt idx="149">
                  <c:v>0.58153868438571121</c:v>
                </c:pt>
                <c:pt idx="150">
                  <c:v>0.58241266154918614</c:v>
                </c:pt>
              </c:numCache>
            </c:numRef>
          </c:val>
          <c:smooth val="0"/>
          <c:extLst>
            <c:ext xmlns:c16="http://schemas.microsoft.com/office/drawing/2014/chart" uri="{C3380CC4-5D6E-409C-BE32-E72D297353CC}">
              <c16:uniqueId val="{00000001-92A0-471E-82AD-46F8094FEED5}"/>
            </c:ext>
          </c:extLst>
        </c:ser>
        <c:ser>
          <c:idx val="2"/>
          <c:order val="2"/>
          <c:spPr>
            <a:ln w="28575" cap="rnd">
              <a:solidFill>
                <a:schemeClr val="accent3"/>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Sheet1!$F$8:$F$158</c:f>
              <c:numCache>
                <c:formatCode>0.00</c:formatCode>
                <c:ptCount val="151"/>
                <c:pt idx="0">
                  <c:v>6.592165578355908E-3</c:v>
                </c:pt>
                <c:pt idx="1">
                  <c:v>6.9262514903533729E-3</c:v>
                </c:pt>
                <c:pt idx="2">
                  <c:v>7.277060990564542E-3</c:v>
                </c:pt>
                <c:pt idx="3">
                  <c:v>7.6454096784669577E-3</c:v>
                </c:pt>
                <c:pt idx="4">
                  <c:v>8.0321506965988672E-3</c:v>
                </c:pt>
                <c:pt idx="5">
                  <c:v>8.4381762259472838E-3</c:v>
                </c:pt>
                <c:pt idx="6">
                  <c:v>8.8644190159638328E-3</c:v>
                </c:pt>
                <c:pt idx="7">
                  <c:v>9.3118539470453312E-3</c:v>
                </c:pt>
                <c:pt idx="8">
                  <c:v>9.7814996228645593E-3</c:v>
                </c:pt>
                <c:pt idx="9">
                  <c:v>1.0274419989436642E-2</c:v>
                </c:pt>
                <c:pt idx="10">
                  <c:v>1.0791725977254935E-2</c:v>
                </c:pt>
                <c:pt idx="11">
                  <c:v>1.1334577162223429E-2</c:v>
                </c:pt>
                <c:pt idx="12">
                  <c:v>1.1904183440446501E-2</c:v>
                </c:pt>
                <c:pt idx="13">
                  <c:v>1.2501806711208253E-2</c:v>
                </c:pt>
                <c:pt idx="14">
                  <c:v>1.3128762561678281E-2</c:v>
                </c:pt>
                <c:pt idx="15">
                  <c:v>1.3786421946015369E-2</c:v>
                </c:pt>
                <c:pt idx="16">
                  <c:v>1.4476212850601517E-2</c:v>
                </c:pt>
                <c:pt idx="17">
                  <c:v>1.5199621936123031E-2</c:v>
                </c:pt>
                <c:pt idx="18">
                  <c:v>1.5958196146119513E-2</c:v>
                </c:pt>
                <c:pt idx="19">
                  <c:v>1.6753544270443808E-2</c:v>
                </c:pt>
                <c:pt idx="20">
                  <c:v>1.7587338450813794E-2</c:v>
                </c:pt>
                <c:pt idx="21">
                  <c:v>1.8461315614288803E-2</c:v>
                </c:pt>
                <c:pt idx="22">
                  <c:v>1.9377278819070299E-2</c:v>
                </c:pt>
                <c:pt idx="23">
                  <c:v>2.0337098495506887E-2</c:v>
                </c:pt>
                <c:pt idx="24">
                  <c:v>2.1342713563581698E-2</c:v>
                </c:pt>
                <c:pt idx="25">
                  <c:v>2.2396132406477674E-2</c:v>
                </c:pt>
                <c:pt idx="26">
                  <c:v>2.3499433678058609E-2</c:v>
                </c:pt>
                <c:pt idx="27">
                  <c:v>2.4654766920278997E-2</c:v>
                </c:pt>
                <c:pt idx="28">
                  <c:v>2.5864352964651671E-2</c:v>
                </c:pt>
                <c:pt idx="29">
                  <c:v>2.7130484089972488E-2</c:v>
                </c:pt>
                <c:pt idx="30">
                  <c:v>2.8455523906540069E-2</c:v>
                </c:pt>
                <c:pt idx="31">
                  <c:v>2.9841906935134031E-2</c:v>
                </c:pt>
                <c:pt idx="32">
                  <c:v>3.1292137847050629E-2</c:v>
                </c:pt>
                <c:pt idx="33">
                  <c:v>3.280879032956445E-2</c:v>
                </c:pt>
                <c:pt idx="34">
                  <c:v>3.4394505539321239E-2</c:v>
                </c:pt>
                <c:pt idx="35">
                  <c:v>3.6051990104404574E-2</c:v>
                </c:pt>
                <c:pt idx="36">
                  <c:v>3.7784013634197887E-2</c:v>
                </c:pt>
                <c:pt idx="37">
                  <c:v>3.959340569473125E-2</c:v>
                </c:pt>
                <c:pt idx="38">
                  <c:v>4.1483052206008085E-2</c:v>
                </c:pt>
                <c:pt idx="39">
                  <c:v>4.3455891216910618E-2</c:v>
                </c:pt>
                <c:pt idx="40">
                  <c:v>4.551490801274613E-2</c:v>
                </c:pt>
                <c:pt idx="41">
                  <c:v>4.7663129510387016E-2</c:v>
                </c:pt>
                <c:pt idx="42">
                  <c:v>4.9903617896353406E-2</c:v>
                </c:pt>
                <c:pt idx="43">
                  <c:v>5.223946346416275E-2</c:v>
                </c:pt>
                <c:pt idx="44">
                  <c:v>5.4673776608913663E-2</c:v>
                </c:pt>
                <c:pt idx="45">
                  <c:v>5.7209678939465693E-2</c:v>
                </c:pt>
                <c:pt idx="46">
                  <c:v>5.9850293471811082E-2</c:v>
                </c:pt>
                <c:pt idx="47">
                  <c:v>6.2598733871400788E-2</c:v>
                </c:pt>
                <c:pt idx="48">
                  <c:v>6.5458092717367744E-2</c:v>
                </c:pt>
                <c:pt idx="49">
                  <c:v>6.8431428767874503E-2</c:v>
                </c:pt>
                <c:pt idx="50">
                  <c:v>7.1521753213270534E-2</c:v>
                </c:pt>
                <c:pt idx="51">
                  <c:v>7.4732014912449837E-2</c:v>
                </c:pt>
                <c:pt idx="52">
                  <c:v>7.8065084617798694E-2</c:v>
                </c:pt>
                <c:pt idx="53">
                  <c:v>8.1523738205456553E-2</c:v>
                </c:pt>
                <c:pt idx="54">
                  <c:v>8.5110638940292666E-2</c:v>
                </c:pt>
                <c:pt idx="55">
                  <c:v>8.882831881901368E-2</c:v>
                </c:pt>
                <c:pt idx="56">
                  <c:v>9.2679159050120807E-2</c:v>
                </c:pt>
                <c:pt idx="57">
                  <c:v>9.6665369745951121E-2</c:v>
                </c:pt>
                <c:pt idx="58">
                  <c:v>0.10078896891964531</c:v>
                </c:pt>
                <c:pt idx="59">
                  <c:v>0.10505176089842387</c:v>
                </c:pt>
                <c:pt idx="60">
                  <c:v>0.1094553142838138</c:v>
                </c:pt>
                <c:pt idx="61">
                  <c:v>0.11400093960918775</c:v>
                </c:pt>
                <c:pt idx="62">
                  <c:v>0.11868966686485093</c:v>
                </c:pt>
                <c:pt idx="63">
                  <c:v>0.12352222308056839</c:v>
                </c:pt>
                <c:pt idx="64">
                  <c:v>0.12849901017446483</c:v>
                </c:pt>
                <c:pt idx="65">
                  <c:v>0.13362008329518529</c:v>
                </c:pt>
                <c:pt idx="66">
                  <c:v>0.13888512990058938</c:v>
                </c:pt>
                <c:pt idx="67">
                  <c:v>0.14429344983053333</c:v>
                </c:pt>
                <c:pt idx="68">
                  <c:v>0.14984393664292942</c:v>
                </c:pt>
                <c:pt idx="69">
                  <c:v>0.15553506049070759</c:v>
                </c:pt>
                <c:pt idx="70">
                  <c:v>0.16136485282199708</c:v>
                </c:pt>
                <c:pt idx="71">
                  <c:v>0.16733089318628214</c:v>
                </c:pt>
                <c:pt idx="72">
                  <c:v>0.1734302984249976</c:v>
                </c:pt>
                <c:pt idx="73">
                  <c:v>0.17965971451561621</c:v>
                </c:pt>
                <c:pt idx="74">
                  <c:v>0.18601531132343252</c:v>
                </c:pt>
                <c:pt idx="75">
                  <c:v>0.1924927804947642</c:v>
                </c:pt>
                <c:pt idx="76">
                  <c:v>0.19908733669910031</c:v>
                </c:pt>
                <c:pt idx="77">
                  <c:v>0.20579372239590071</c:v>
                </c:pt>
                <c:pt idx="78">
                  <c:v>0.21260621626452272</c:v>
                </c:pt>
                <c:pt idx="79">
                  <c:v>0.21951864539351959</c:v>
                </c:pt>
                <c:pt idx="80">
                  <c:v>0.22652440127888726</c:v>
                </c:pt>
                <c:pt idx="81">
                  <c:v>0.23361645963046682</c:v>
                </c:pt>
                <c:pt idx="82">
                  <c:v>0.24078740393252879</c:v>
                </c:pt>
                <c:pt idx="83">
                  <c:v>0.24802945264960197</c:v>
                </c:pt>
                <c:pt idx="84">
                  <c:v>0.25533448991300461</c:v>
                </c:pt>
                <c:pt idx="85">
                  <c:v>0.26269409946852113</c:v>
                </c:pt>
                <c:pt idx="86">
                  <c:v>0.27009960161251328</c:v>
                </c:pt>
                <c:pt idx="87">
                  <c:v>0.27754209279375025</c:v>
                </c:pt>
                <c:pt idx="88">
                  <c:v>0.28501248751263597</c:v>
                </c:pt>
                <c:pt idx="89">
                  <c:v>0.29250156210947376</c:v>
                </c:pt>
                <c:pt idx="90">
                  <c:v>0.3</c:v>
                </c:pt>
                <c:pt idx="91">
                  <c:v>0.30749843789052617</c:v>
                </c:pt>
                <c:pt idx="92">
                  <c:v>0.31498751248736401</c:v>
                </c:pt>
                <c:pt idx="93">
                  <c:v>0.32245790720624973</c:v>
                </c:pt>
                <c:pt idx="94">
                  <c:v>0.32990039838748675</c:v>
                </c:pt>
                <c:pt idx="95">
                  <c:v>0.33730590053147885</c:v>
                </c:pt>
                <c:pt idx="96">
                  <c:v>0.34466551008699542</c:v>
                </c:pt>
                <c:pt idx="97">
                  <c:v>0.35197054735039807</c:v>
                </c:pt>
                <c:pt idx="98">
                  <c:v>0.35921259606747119</c:v>
                </c:pt>
                <c:pt idx="99">
                  <c:v>0.36638354036953319</c:v>
                </c:pt>
                <c:pt idx="100">
                  <c:v>0.37347559872111274</c:v>
                </c:pt>
                <c:pt idx="101">
                  <c:v>0.38048135460648042</c:v>
                </c:pt>
                <c:pt idx="102">
                  <c:v>0.38739378373547723</c:v>
                </c:pt>
                <c:pt idx="103">
                  <c:v>0.39420627760409926</c:v>
                </c:pt>
                <c:pt idx="104">
                  <c:v>0.4009126633008997</c:v>
                </c:pt>
                <c:pt idx="105">
                  <c:v>0.40750721950523572</c:v>
                </c:pt>
                <c:pt idx="106">
                  <c:v>0.41398468867656746</c:v>
                </c:pt>
                <c:pt idx="107">
                  <c:v>0.42034028548438379</c:v>
                </c:pt>
                <c:pt idx="108">
                  <c:v>0.42656970157500235</c:v>
                </c:pt>
                <c:pt idx="109">
                  <c:v>0.43266910681371784</c:v>
                </c:pt>
                <c:pt idx="110">
                  <c:v>0.43863514717800289</c:v>
                </c:pt>
                <c:pt idx="111">
                  <c:v>0.44446493950929239</c:v>
                </c:pt>
                <c:pt idx="112">
                  <c:v>0.45015606335707059</c:v>
                </c:pt>
                <c:pt idx="113">
                  <c:v>0.4557065501694666</c:v>
                </c:pt>
                <c:pt idx="114">
                  <c:v>0.4611148700994106</c:v>
                </c:pt>
                <c:pt idx="115">
                  <c:v>0.46637991670481466</c:v>
                </c:pt>
                <c:pt idx="116">
                  <c:v>0.47150098982553518</c:v>
                </c:pt>
                <c:pt idx="117">
                  <c:v>0.47647777691943161</c:v>
                </c:pt>
                <c:pt idx="118">
                  <c:v>0.48131033313514909</c:v>
                </c:pt>
                <c:pt idx="119">
                  <c:v>0.4859990603908122</c:v>
                </c:pt>
                <c:pt idx="120">
                  <c:v>0.49054468571618615</c:v>
                </c:pt>
                <c:pt idx="121">
                  <c:v>0.49494823910157609</c:v>
                </c:pt>
                <c:pt idx="122">
                  <c:v>0.49921103108035464</c:v>
                </c:pt>
                <c:pt idx="123">
                  <c:v>0.50333463025404879</c:v>
                </c:pt>
                <c:pt idx="124">
                  <c:v>0.50732084094987917</c:v>
                </c:pt>
                <c:pt idx="125">
                  <c:v>0.51117168118098633</c:v>
                </c:pt>
                <c:pt idx="126">
                  <c:v>0.5148893610597074</c:v>
                </c:pt>
                <c:pt idx="127">
                  <c:v>0.51847626179454342</c:v>
                </c:pt>
                <c:pt idx="128">
                  <c:v>0.52193491538220127</c:v>
                </c:pt>
                <c:pt idx="129">
                  <c:v>0.52526798508755013</c:v>
                </c:pt>
                <c:pt idx="130">
                  <c:v>0.52847824678672939</c:v>
                </c:pt>
                <c:pt idx="131">
                  <c:v>0.53156857123212542</c:v>
                </c:pt>
                <c:pt idx="132">
                  <c:v>0.53454190728263229</c:v>
                </c:pt>
                <c:pt idx="133">
                  <c:v>0.53740126612859918</c:v>
                </c:pt>
                <c:pt idx="134">
                  <c:v>0.54014970652818883</c:v>
                </c:pt>
                <c:pt idx="135">
                  <c:v>0.54279032106053438</c:v>
                </c:pt>
                <c:pt idx="136">
                  <c:v>0.54532622339108627</c:v>
                </c:pt>
                <c:pt idx="137">
                  <c:v>0.54776053653583723</c:v>
                </c:pt>
                <c:pt idx="138">
                  <c:v>0.55009638210364653</c:v>
                </c:pt>
                <c:pt idx="139">
                  <c:v>0.55233687048961289</c:v>
                </c:pt>
                <c:pt idx="140">
                  <c:v>0.55448509198725393</c:v>
                </c:pt>
                <c:pt idx="141">
                  <c:v>0.55654410878308935</c:v>
                </c:pt>
                <c:pt idx="142">
                  <c:v>0.55851694779399197</c:v>
                </c:pt>
                <c:pt idx="143">
                  <c:v>0.56040659430526873</c:v>
                </c:pt>
                <c:pt idx="144">
                  <c:v>0.56221598636580206</c:v>
                </c:pt>
                <c:pt idx="145">
                  <c:v>0.56394800989559546</c:v>
                </c:pt>
                <c:pt idx="146">
                  <c:v>0.56560549446067876</c:v>
                </c:pt>
                <c:pt idx="147">
                  <c:v>0.56719120967043546</c:v>
                </c:pt>
                <c:pt idx="148">
                  <c:v>0.56870786215294944</c:v>
                </c:pt>
                <c:pt idx="149">
                  <c:v>0.57015809306486598</c:v>
                </c:pt>
                <c:pt idx="150">
                  <c:v>0.57154447609345993</c:v>
                </c:pt>
              </c:numCache>
            </c:numRef>
          </c:val>
          <c:smooth val="0"/>
          <c:extLst>
            <c:ext xmlns:c16="http://schemas.microsoft.com/office/drawing/2014/chart" uri="{C3380CC4-5D6E-409C-BE32-E72D297353CC}">
              <c16:uniqueId val="{00000002-92A0-471E-82AD-46F8094FEED5}"/>
            </c:ext>
          </c:extLst>
        </c:ser>
        <c:ser>
          <c:idx val="3"/>
          <c:order val="3"/>
          <c:spPr>
            <a:ln w="28575" cap="rnd">
              <a:solidFill>
                <a:schemeClr val="accent4"/>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Sheet1!$G$8:$G$158</c:f>
              <c:numCache>
                <c:formatCode>0.00</c:formatCode>
                <c:ptCount val="151"/>
                <c:pt idx="0">
                  <c:v>4.0157105545709131E-3</c:v>
                </c:pt>
                <c:pt idx="1">
                  <c:v>4.2201522929970958E-3</c:v>
                </c:pt>
                <c:pt idx="2">
                  <c:v>4.4349248065691828E-3</c:v>
                </c:pt>
                <c:pt idx="3">
                  <c:v>4.6605420468089987E-3</c:v>
                </c:pt>
                <c:pt idx="4">
                  <c:v>4.8975426918959333E-3</c:v>
                </c:pt>
                <c:pt idx="5">
                  <c:v>5.146491248227191E-3</c:v>
                </c:pt>
                <c:pt idx="6">
                  <c:v>5.4079791917086934E-3</c:v>
                </c:pt>
                <c:pt idx="7">
                  <c:v>5.682626149167664E-3</c:v>
                </c:pt>
                <c:pt idx="8">
                  <c:v>5.9710811201425899E-3</c:v>
                </c:pt>
                <c:pt idx="9">
                  <c:v>6.2740237391508422E-3</c:v>
                </c:pt>
                <c:pt idx="10">
                  <c:v>6.592165578355908E-3</c:v>
                </c:pt>
                <c:pt idx="11">
                  <c:v>6.9262514903533729E-3</c:v>
                </c:pt>
                <c:pt idx="12">
                  <c:v>7.277060990564542E-3</c:v>
                </c:pt>
                <c:pt idx="13">
                  <c:v>7.6454096784669577E-3</c:v>
                </c:pt>
                <c:pt idx="14">
                  <c:v>8.0321506965988672E-3</c:v>
                </c:pt>
                <c:pt idx="15">
                  <c:v>8.4381762259472838E-3</c:v>
                </c:pt>
                <c:pt idx="16">
                  <c:v>8.8644190159638328E-3</c:v>
                </c:pt>
                <c:pt idx="17">
                  <c:v>9.3118539470453312E-3</c:v>
                </c:pt>
                <c:pt idx="18">
                  <c:v>9.7814996228645593E-3</c:v>
                </c:pt>
                <c:pt idx="19">
                  <c:v>1.0274419989436642E-2</c:v>
                </c:pt>
                <c:pt idx="20">
                  <c:v>1.0791725977254935E-2</c:v>
                </c:pt>
                <c:pt idx="21">
                  <c:v>1.1334577162223429E-2</c:v>
                </c:pt>
                <c:pt idx="22">
                  <c:v>1.1904183440446501E-2</c:v>
                </c:pt>
                <c:pt idx="23">
                  <c:v>1.2501806711208253E-2</c:v>
                </c:pt>
                <c:pt idx="24">
                  <c:v>1.3128762561678281E-2</c:v>
                </c:pt>
                <c:pt idx="25">
                  <c:v>1.3786421946015369E-2</c:v>
                </c:pt>
                <c:pt idx="26">
                  <c:v>1.4476212850601517E-2</c:v>
                </c:pt>
                <c:pt idx="27">
                  <c:v>1.5199621936123031E-2</c:v>
                </c:pt>
                <c:pt idx="28">
                  <c:v>1.5958196146119513E-2</c:v>
                </c:pt>
                <c:pt idx="29">
                  <c:v>1.6753544270443808E-2</c:v>
                </c:pt>
                <c:pt idx="30">
                  <c:v>1.7587338450813794E-2</c:v>
                </c:pt>
                <c:pt idx="31">
                  <c:v>1.8461315614288803E-2</c:v>
                </c:pt>
                <c:pt idx="32">
                  <c:v>1.9377278819070299E-2</c:v>
                </c:pt>
                <c:pt idx="33">
                  <c:v>2.0337098495506887E-2</c:v>
                </c:pt>
                <c:pt idx="34">
                  <c:v>2.1342713563581698E-2</c:v>
                </c:pt>
                <c:pt idx="35">
                  <c:v>2.2396132406477674E-2</c:v>
                </c:pt>
                <c:pt idx="36">
                  <c:v>2.3499433678058609E-2</c:v>
                </c:pt>
                <c:pt idx="37">
                  <c:v>2.4654766920278997E-2</c:v>
                </c:pt>
                <c:pt idx="38">
                  <c:v>2.5864352964651671E-2</c:v>
                </c:pt>
                <c:pt idx="39">
                  <c:v>2.7130484089972488E-2</c:v>
                </c:pt>
                <c:pt idx="40">
                  <c:v>2.8455523906540069E-2</c:v>
                </c:pt>
                <c:pt idx="41">
                  <c:v>2.9841906935134031E-2</c:v>
                </c:pt>
                <c:pt idx="42">
                  <c:v>3.1292137847050629E-2</c:v>
                </c:pt>
                <c:pt idx="43">
                  <c:v>3.280879032956445E-2</c:v>
                </c:pt>
                <c:pt idx="44">
                  <c:v>3.4394505539321239E-2</c:v>
                </c:pt>
                <c:pt idx="45">
                  <c:v>3.6051990104404574E-2</c:v>
                </c:pt>
                <c:pt idx="46">
                  <c:v>3.7784013634197887E-2</c:v>
                </c:pt>
                <c:pt idx="47">
                  <c:v>3.959340569473125E-2</c:v>
                </c:pt>
                <c:pt idx="48">
                  <c:v>4.1483052206008085E-2</c:v>
                </c:pt>
                <c:pt idx="49">
                  <c:v>4.3455891216910618E-2</c:v>
                </c:pt>
                <c:pt idx="50">
                  <c:v>4.551490801274613E-2</c:v>
                </c:pt>
                <c:pt idx="51">
                  <c:v>4.7663129510387016E-2</c:v>
                </c:pt>
                <c:pt idx="52">
                  <c:v>4.9903617896353406E-2</c:v>
                </c:pt>
                <c:pt idx="53">
                  <c:v>5.223946346416275E-2</c:v>
                </c:pt>
                <c:pt idx="54">
                  <c:v>5.4673776608913663E-2</c:v>
                </c:pt>
                <c:pt idx="55">
                  <c:v>5.7209678939465693E-2</c:v>
                </c:pt>
                <c:pt idx="56">
                  <c:v>5.9850293471811082E-2</c:v>
                </c:pt>
                <c:pt idx="57">
                  <c:v>6.2598733871400788E-2</c:v>
                </c:pt>
                <c:pt idx="58">
                  <c:v>6.5458092717367744E-2</c:v>
                </c:pt>
                <c:pt idx="59">
                  <c:v>6.8431428767874503E-2</c:v>
                </c:pt>
                <c:pt idx="60">
                  <c:v>7.1521753213270534E-2</c:v>
                </c:pt>
                <c:pt idx="61">
                  <c:v>7.4732014912449837E-2</c:v>
                </c:pt>
                <c:pt idx="62">
                  <c:v>7.8065084617798694E-2</c:v>
                </c:pt>
                <c:pt idx="63">
                  <c:v>8.1523738205456553E-2</c:v>
                </c:pt>
                <c:pt idx="64">
                  <c:v>8.5110638940292666E-2</c:v>
                </c:pt>
                <c:pt idx="65">
                  <c:v>8.882831881901368E-2</c:v>
                </c:pt>
                <c:pt idx="66">
                  <c:v>9.2679159050120807E-2</c:v>
                </c:pt>
                <c:pt idx="67">
                  <c:v>9.6665369745951121E-2</c:v>
                </c:pt>
                <c:pt idx="68">
                  <c:v>0.10078896891964531</c:v>
                </c:pt>
                <c:pt idx="69">
                  <c:v>0.10505176089842387</c:v>
                </c:pt>
                <c:pt idx="70">
                  <c:v>0.1094553142838138</c:v>
                </c:pt>
                <c:pt idx="71">
                  <c:v>0.11400093960918775</c:v>
                </c:pt>
                <c:pt idx="72">
                  <c:v>0.11868966686485093</c:v>
                </c:pt>
                <c:pt idx="73">
                  <c:v>0.12352222308056839</c:v>
                </c:pt>
                <c:pt idx="74">
                  <c:v>0.12849901017446483</c:v>
                </c:pt>
                <c:pt idx="75">
                  <c:v>0.13362008329518529</c:v>
                </c:pt>
                <c:pt idx="76">
                  <c:v>0.13888512990058938</c:v>
                </c:pt>
                <c:pt idx="77">
                  <c:v>0.14429344983053333</c:v>
                </c:pt>
                <c:pt idx="78">
                  <c:v>0.14984393664292942</c:v>
                </c:pt>
                <c:pt idx="79">
                  <c:v>0.15553506049070759</c:v>
                </c:pt>
                <c:pt idx="80">
                  <c:v>0.16136485282199708</c:v>
                </c:pt>
                <c:pt idx="81">
                  <c:v>0.16733089318628214</c:v>
                </c:pt>
                <c:pt idx="82">
                  <c:v>0.1734302984249976</c:v>
                </c:pt>
                <c:pt idx="83">
                  <c:v>0.17965971451561621</c:v>
                </c:pt>
                <c:pt idx="84">
                  <c:v>0.18601531132343252</c:v>
                </c:pt>
                <c:pt idx="85">
                  <c:v>0.1924927804947642</c:v>
                </c:pt>
                <c:pt idx="86">
                  <c:v>0.19908733669910031</c:v>
                </c:pt>
                <c:pt idx="87">
                  <c:v>0.20579372239590071</c:v>
                </c:pt>
                <c:pt idx="88">
                  <c:v>0.21260621626452272</c:v>
                </c:pt>
                <c:pt idx="89">
                  <c:v>0.21951864539351959</c:v>
                </c:pt>
                <c:pt idx="90">
                  <c:v>0.22652440127888726</c:v>
                </c:pt>
                <c:pt idx="91">
                  <c:v>0.23361645963046682</c:v>
                </c:pt>
                <c:pt idx="92">
                  <c:v>0.24078740393252879</c:v>
                </c:pt>
                <c:pt idx="93">
                  <c:v>0.24802945264960197</c:v>
                </c:pt>
                <c:pt idx="94">
                  <c:v>0.25533448991300461</c:v>
                </c:pt>
                <c:pt idx="95">
                  <c:v>0.26269409946852113</c:v>
                </c:pt>
                <c:pt idx="96">
                  <c:v>0.27009960161251328</c:v>
                </c:pt>
                <c:pt idx="97">
                  <c:v>0.27754209279375025</c:v>
                </c:pt>
                <c:pt idx="98">
                  <c:v>0.28501248751263597</c:v>
                </c:pt>
                <c:pt idx="99">
                  <c:v>0.29250156210947376</c:v>
                </c:pt>
                <c:pt idx="100">
                  <c:v>0.3</c:v>
                </c:pt>
                <c:pt idx="101">
                  <c:v>0.30749843789052617</c:v>
                </c:pt>
                <c:pt idx="102">
                  <c:v>0.31498751248736401</c:v>
                </c:pt>
                <c:pt idx="103">
                  <c:v>0.32245790720624973</c:v>
                </c:pt>
                <c:pt idx="104">
                  <c:v>0.32990039838748675</c:v>
                </c:pt>
                <c:pt idx="105">
                  <c:v>0.33730590053147885</c:v>
                </c:pt>
                <c:pt idx="106">
                  <c:v>0.34466551008699542</c:v>
                </c:pt>
                <c:pt idx="107">
                  <c:v>0.35197054735039807</c:v>
                </c:pt>
                <c:pt idx="108">
                  <c:v>0.35921259606747119</c:v>
                </c:pt>
                <c:pt idx="109">
                  <c:v>0.36638354036953319</c:v>
                </c:pt>
                <c:pt idx="110">
                  <c:v>0.37347559872111274</c:v>
                </c:pt>
                <c:pt idx="111">
                  <c:v>0.38048135460648042</c:v>
                </c:pt>
                <c:pt idx="112">
                  <c:v>0.38739378373547723</c:v>
                </c:pt>
                <c:pt idx="113">
                  <c:v>0.39420627760409926</c:v>
                </c:pt>
                <c:pt idx="114">
                  <c:v>0.4009126633008997</c:v>
                </c:pt>
                <c:pt idx="115">
                  <c:v>0.40750721950523572</c:v>
                </c:pt>
                <c:pt idx="116">
                  <c:v>0.41398468867656746</c:v>
                </c:pt>
                <c:pt idx="117">
                  <c:v>0.42034028548438379</c:v>
                </c:pt>
                <c:pt idx="118">
                  <c:v>0.42656970157500235</c:v>
                </c:pt>
                <c:pt idx="119">
                  <c:v>0.43266910681371784</c:v>
                </c:pt>
                <c:pt idx="120">
                  <c:v>0.43863514717800289</c:v>
                </c:pt>
                <c:pt idx="121">
                  <c:v>0.44446493950929239</c:v>
                </c:pt>
                <c:pt idx="122">
                  <c:v>0.45015606335707059</c:v>
                </c:pt>
                <c:pt idx="123">
                  <c:v>0.4557065501694666</c:v>
                </c:pt>
                <c:pt idx="124">
                  <c:v>0.4611148700994106</c:v>
                </c:pt>
                <c:pt idx="125">
                  <c:v>0.46637991670481466</c:v>
                </c:pt>
                <c:pt idx="126">
                  <c:v>0.47150098982553518</c:v>
                </c:pt>
                <c:pt idx="127">
                  <c:v>0.47647777691943161</c:v>
                </c:pt>
                <c:pt idx="128">
                  <c:v>0.48131033313514909</c:v>
                </c:pt>
                <c:pt idx="129">
                  <c:v>0.4859990603908122</c:v>
                </c:pt>
                <c:pt idx="130">
                  <c:v>0.49054468571618615</c:v>
                </c:pt>
                <c:pt idx="131">
                  <c:v>0.49494823910157609</c:v>
                </c:pt>
                <c:pt idx="132">
                  <c:v>0.49921103108035464</c:v>
                </c:pt>
                <c:pt idx="133">
                  <c:v>0.50333463025404879</c:v>
                </c:pt>
                <c:pt idx="134">
                  <c:v>0.50732084094987917</c:v>
                </c:pt>
                <c:pt idx="135">
                  <c:v>0.51117168118098633</c:v>
                </c:pt>
                <c:pt idx="136">
                  <c:v>0.5148893610597074</c:v>
                </c:pt>
                <c:pt idx="137">
                  <c:v>0.51847626179454342</c:v>
                </c:pt>
                <c:pt idx="138">
                  <c:v>0.52193491538220127</c:v>
                </c:pt>
                <c:pt idx="139">
                  <c:v>0.52526798508755013</c:v>
                </c:pt>
                <c:pt idx="140">
                  <c:v>0.52847824678672939</c:v>
                </c:pt>
                <c:pt idx="141">
                  <c:v>0.53156857123212542</c:v>
                </c:pt>
                <c:pt idx="142">
                  <c:v>0.53454190728263229</c:v>
                </c:pt>
                <c:pt idx="143">
                  <c:v>0.53740126612859918</c:v>
                </c:pt>
                <c:pt idx="144">
                  <c:v>0.54014970652818883</c:v>
                </c:pt>
                <c:pt idx="145">
                  <c:v>0.54279032106053438</c:v>
                </c:pt>
                <c:pt idx="146">
                  <c:v>0.54532622339108627</c:v>
                </c:pt>
                <c:pt idx="147">
                  <c:v>0.54776053653583723</c:v>
                </c:pt>
                <c:pt idx="148">
                  <c:v>0.55009638210364653</c:v>
                </c:pt>
                <c:pt idx="149">
                  <c:v>0.55233687048961289</c:v>
                </c:pt>
                <c:pt idx="150">
                  <c:v>0.55448509198725393</c:v>
                </c:pt>
              </c:numCache>
            </c:numRef>
          </c:val>
          <c:smooth val="0"/>
          <c:extLst>
            <c:ext xmlns:c16="http://schemas.microsoft.com/office/drawing/2014/chart" uri="{C3380CC4-5D6E-409C-BE32-E72D297353CC}">
              <c16:uniqueId val="{00000003-92A0-471E-82AD-46F8094FEED5}"/>
            </c:ext>
          </c:extLst>
        </c:ser>
        <c:ser>
          <c:idx val="4"/>
          <c:order val="4"/>
          <c:spPr>
            <a:ln w="28575" cap="rnd">
              <a:solidFill>
                <a:schemeClr val="accent5"/>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Sheet1!$H$8:$H$158</c:f>
              <c:numCache>
                <c:formatCode>0.00</c:formatCode>
                <c:ptCount val="151"/>
                <c:pt idx="0">
                  <c:v>2.4420826295376763E-3</c:v>
                </c:pt>
                <c:pt idx="1">
                  <c:v>2.5667552518229835E-3</c:v>
                </c:pt>
                <c:pt idx="2">
                  <c:v>2.6977638965647072E-3</c:v>
                </c:pt>
                <c:pt idx="3">
                  <c:v>2.8354275614372866E-3</c:v>
                </c:pt>
                <c:pt idx="4">
                  <c:v>2.980080990034174E-3</c:v>
                </c:pt>
                <c:pt idx="5">
                  <c:v>3.1320754161350381E-3</c:v>
                </c:pt>
                <c:pt idx="6">
                  <c:v>3.2917793396702423E-3</c:v>
                </c:pt>
                <c:pt idx="7">
                  <c:v>3.4595793353549421E-3</c:v>
                </c:pt>
                <c:pt idx="8">
                  <c:v>3.6358808949504664E-3</c:v>
                </c:pt>
                <c:pt idx="9">
                  <c:v>3.821109304089325E-3</c:v>
                </c:pt>
                <c:pt idx="10">
                  <c:v>4.0157105545709131E-3</c:v>
                </c:pt>
                <c:pt idx="11">
                  <c:v>4.2201522929970958E-3</c:v>
                </c:pt>
                <c:pt idx="12">
                  <c:v>4.4349248065691828E-3</c:v>
                </c:pt>
                <c:pt idx="13">
                  <c:v>4.6605420468089987E-3</c:v>
                </c:pt>
                <c:pt idx="14">
                  <c:v>4.8975426918959333E-3</c:v>
                </c:pt>
                <c:pt idx="15">
                  <c:v>5.146491248227191E-3</c:v>
                </c:pt>
                <c:pt idx="16">
                  <c:v>5.4079791917086934E-3</c:v>
                </c:pt>
                <c:pt idx="17">
                  <c:v>5.682626149167664E-3</c:v>
                </c:pt>
                <c:pt idx="18">
                  <c:v>5.9710811201425899E-3</c:v>
                </c:pt>
                <c:pt idx="19">
                  <c:v>6.2740237391508422E-3</c:v>
                </c:pt>
                <c:pt idx="20">
                  <c:v>6.592165578355908E-3</c:v>
                </c:pt>
                <c:pt idx="21">
                  <c:v>6.9262514903533729E-3</c:v>
                </c:pt>
                <c:pt idx="22">
                  <c:v>7.277060990564542E-3</c:v>
                </c:pt>
                <c:pt idx="23">
                  <c:v>7.6454096784669577E-3</c:v>
                </c:pt>
                <c:pt idx="24">
                  <c:v>8.0321506965988672E-3</c:v>
                </c:pt>
                <c:pt idx="25">
                  <c:v>8.4381762259472838E-3</c:v>
                </c:pt>
                <c:pt idx="26">
                  <c:v>8.8644190159638328E-3</c:v>
                </c:pt>
                <c:pt idx="27">
                  <c:v>9.3118539470453312E-3</c:v>
                </c:pt>
                <c:pt idx="28">
                  <c:v>9.7814996228645593E-3</c:v>
                </c:pt>
                <c:pt idx="29">
                  <c:v>1.0274419989436642E-2</c:v>
                </c:pt>
                <c:pt idx="30">
                  <c:v>1.0791725977254935E-2</c:v>
                </c:pt>
                <c:pt idx="31">
                  <c:v>1.1334577162223429E-2</c:v>
                </c:pt>
                <c:pt idx="32">
                  <c:v>1.1904183440446501E-2</c:v>
                </c:pt>
                <c:pt idx="33">
                  <c:v>1.2501806711208253E-2</c:v>
                </c:pt>
                <c:pt idx="34">
                  <c:v>1.3128762561678281E-2</c:v>
                </c:pt>
                <c:pt idx="35">
                  <c:v>1.3786421946015369E-2</c:v>
                </c:pt>
                <c:pt idx="36">
                  <c:v>1.4476212850601517E-2</c:v>
                </c:pt>
                <c:pt idx="37">
                  <c:v>1.5199621936123031E-2</c:v>
                </c:pt>
                <c:pt idx="38">
                  <c:v>1.5958196146119513E-2</c:v>
                </c:pt>
                <c:pt idx="39">
                  <c:v>1.6753544270443808E-2</c:v>
                </c:pt>
                <c:pt idx="40">
                  <c:v>1.7587338450813794E-2</c:v>
                </c:pt>
                <c:pt idx="41">
                  <c:v>1.8461315614288803E-2</c:v>
                </c:pt>
                <c:pt idx="42">
                  <c:v>1.9377278819070299E-2</c:v>
                </c:pt>
                <c:pt idx="43">
                  <c:v>2.0337098495506887E-2</c:v>
                </c:pt>
                <c:pt idx="44">
                  <c:v>2.1342713563581698E-2</c:v>
                </c:pt>
                <c:pt idx="45">
                  <c:v>2.2396132406477674E-2</c:v>
                </c:pt>
                <c:pt idx="46">
                  <c:v>2.3499433678058609E-2</c:v>
                </c:pt>
                <c:pt idx="47">
                  <c:v>2.4654766920278997E-2</c:v>
                </c:pt>
                <c:pt idx="48">
                  <c:v>2.5864352964651671E-2</c:v>
                </c:pt>
                <c:pt idx="49">
                  <c:v>2.7130484089972488E-2</c:v>
                </c:pt>
                <c:pt idx="50">
                  <c:v>2.8455523906540069E-2</c:v>
                </c:pt>
                <c:pt idx="51">
                  <c:v>2.9841906935134031E-2</c:v>
                </c:pt>
                <c:pt idx="52">
                  <c:v>3.1292137847050629E-2</c:v>
                </c:pt>
                <c:pt idx="53">
                  <c:v>3.280879032956445E-2</c:v>
                </c:pt>
                <c:pt idx="54">
                  <c:v>3.4394505539321239E-2</c:v>
                </c:pt>
                <c:pt idx="55">
                  <c:v>3.6051990104404574E-2</c:v>
                </c:pt>
                <c:pt idx="56">
                  <c:v>3.7784013634197887E-2</c:v>
                </c:pt>
                <c:pt idx="57">
                  <c:v>3.959340569473125E-2</c:v>
                </c:pt>
                <c:pt idx="58">
                  <c:v>4.1483052206008085E-2</c:v>
                </c:pt>
                <c:pt idx="59">
                  <c:v>4.3455891216910618E-2</c:v>
                </c:pt>
                <c:pt idx="60">
                  <c:v>4.551490801274613E-2</c:v>
                </c:pt>
                <c:pt idx="61">
                  <c:v>4.7663129510387016E-2</c:v>
                </c:pt>
                <c:pt idx="62">
                  <c:v>4.9903617896353406E-2</c:v>
                </c:pt>
                <c:pt idx="63">
                  <c:v>5.223946346416275E-2</c:v>
                </c:pt>
                <c:pt idx="64">
                  <c:v>5.4673776608913663E-2</c:v>
                </c:pt>
                <c:pt idx="65">
                  <c:v>5.7209678939465693E-2</c:v>
                </c:pt>
                <c:pt idx="66">
                  <c:v>5.9850293471811082E-2</c:v>
                </c:pt>
                <c:pt idx="67">
                  <c:v>6.2598733871400788E-2</c:v>
                </c:pt>
                <c:pt idx="68">
                  <c:v>6.5458092717367744E-2</c:v>
                </c:pt>
                <c:pt idx="69">
                  <c:v>6.8431428767874503E-2</c:v>
                </c:pt>
                <c:pt idx="70">
                  <c:v>7.1521753213270534E-2</c:v>
                </c:pt>
                <c:pt idx="71">
                  <c:v>7.4732014912449837E-2</c:v>
                </c:pt>
                <c:pt idx="72">
                  <c:v>7.8065084617798694E-2</c:v>
                </c:pt>
                <c:pt idx="73">
                  <c:v>8.1523738205456553E-2</c:v>
                </c:pt>
                <c:pt idx="74">
                  <c:v>8.5110638940292666E-2</c:v>
                </c:pt>
                <c:pt idx="75">
                  <c:v>8.882831881901368E-2</c:v>
                </c:pt>
                <c:pt idx="76">
                  <c:v>9.2679159050120807E-2</c:v>
                </c:pt>
                <c:pt idx="77">
                  <c:v>9.6665369745951121E-2</c:v>
                </c:pt>
                <c:pt idx="78">
                  <c:v>0.10078896891964531</c:v>
                </c:pt>
                <c:pt idx="79">
                  <c:v>0.10505176089842387</c:v>
                </c:pt>
                <c:pt idx="80">
                  <c:v>0.1094553142838138</c:v>
                </c:pt>
                <c:pt idx="81">
                  <c:v>0.11400093960918775</c:v>
                </c:pt>
                <c:pt idx="82">
                  <c:v>0.11868966686485093</c:v>
                </c:pt>
                <c:pt idx="83">
                  <c:v>0.12352222308056839</c:v>
                </c:pt>
                <c:pt idx="84">
                  <c:v>0.12849901017446483</c:v>
                </c:pt>
                <c:pt idx="85">
                  <c:v>0.13362008329518529</c:v>
                </c:pt>
                <c:pt idx="86">
                  <c:v>0.13888512990058938</c:v>
                </c:pt>
                <c:pt idx="87">
                  <c:v>0.14429344983053333</c:v>
                </c:pt>
                <c:pt idx="88">
                  <c:v>0.14984393664292942</c:v>
                </c:pt>
                <c:pt idx="89">
                  <c:v>0.15553506049070759</c:v>
                </c:pt>
                <c:pt idx="90">
                  <c:v>0.16136485282199708</c:v>
                </c:pt>
                <c:pt idx="91">
                  <c:v>0.16733089318628214</c:v>
                </c:pt>
                <c:pt idx="92">
                  <c:v>0.1734302984249976</c:v>
                </c:pt>
                <c:pt idx="93">
                  <c:v>0.17965971451561621</c:v>
                </c:pt>
                <c:pt idx="94">
                  <c:v>0.18601531132343252</c:v>
                </c:pt>
                <c:pt idx="95">
                  <c:v>0.1924927804947642</c:v>
                </c:pt>
                <c:pt idx="96">
                  <c:v>0.19908733669910031</c:v>
                </c:pt>
                <c:pt idx="97">
                  <c:v>0.20579372239590071</c:v>
                </c:pt>
                <c:pt idx="98">
                  <c:v>0.21260621626452272</c:v>
                </c:pt>
                <c:pt idx="99">
                  <c:v>0.21951864539351959</c:v>
                </c:pt>
                <c:pt idx="100">
                  <c:v>0.22652440127888726</c:v>
                </c:pt>
                <c:pt idx="101">
                  <c:v>0.23361645963046682</c:v>
                </c:pt>
                <c:pt idx="102">
                  <c:v>0.24078740393252879</c:v>
                </c:pt>
                <c:pt idx="103">
                  <c:v>0.24802945264960197</c:v>
                </c:pt>
                <c:pt idx="104">
                  <c:v>0.25533448991300461</c:v>
                </c:pt>
                <c:pt idx="105">
                  <c:v>0.26269409946852113</c:v>
                </c:pt>
                <c:pt idx="106">
                  <c:v>0.27009960161251328</c:v>
                </c:pt>
                <c:pt idx="107">
                  <c:v>0.27754209279375025</c:v>
                </c:pt>
                <c:pt idx="108">
                  <c:v>0.28501248751263597</c:v>
                </c:pt>
                <c:pt idx="109">
                  <c:v>0.29250156210947376</c:v>
                </c:pt>
                <c:pt idx="110">
                  <c:v>0.3</c:v>
                </c:pt>
                <c:pt idx="111">
                  <c:v>0.30749843789052617</c:v>
                </c:pt>
                <c:pt idx="112">
                  <c:v>0.31498751248736401</c:v>
                </c:pt>
                <c:pt idx="113">
                  <c:v>0.32245790720624973</c:v>
                </c:pt>
                <c:pt idx="114">
                  <c:v>0.32990039838748675</c:v>
                </c:pt>
                <c:pt idx="115">
                  <c:v>0.33730590053147885</c:v>
                </c:pt>
                <c:pt idx="116">
                  <c:v>0.34466551008699542</c:v>
                </c:pt>
                <c:pt idx="117">
                  <c:v>0.35197054735039807</c:v>
                </c:pt>
                <c:pt idx="118">
                  <c:v>0.35921259606747119</c:v>
                </c:pt>
                <c:pt idx="119">
                  <c:v>0.36638354036953319</c:v>
                </c:pt>
                <c:pt idx="120">
                  <c:v>0.37347559872111274</c:v>
                </c:pt>
                <c:pt idx="121">
                  <c:v>0.38048135460648042</c:v>
                </c:pt>
                <c:pt idx="122">
                  <c:v>0.38739378373547723</c:v>
                </c:pt>
                <c:pt idx="123">
                  <c:v>0.39420627760409926</c:v>
                </c:pt>
                <c:pt idx="124">
                  <c:v>0.4009126633008997</c:v>
                </c:pt>
                <c:pt idx="125">
                  <c:v>0.40750721950523572</c:v>
                </c:pt>
                <c:pt idx="126">
                  <c:v>0.41398468867656746</c:v>
                </c:pt>
                <c:pt idx="127">
                  <c:v>0.42034028548438379</c:v>
                </c:pt>
                <c:pt idx="128">
                  <c:v>0.42656970157500235</c:v>
                </c:pt>
                <c:pt idx="129">
                  <c:v>0.43266910681371784</c:v>
                </c:pt>
                <c:pt idx="130">
                  <c:v>0.43863514717800289</c:v>
                </c:pt>
                <c:pt idx="131">
                  <c:v>0.44446493950929239</c:v>
                </c:pt>
                <c:pt idx="132">
                  <c:v>0.45015606335707059</c:v>
                </c:pt>
                <c:pt idx="133">
                  <c:v>0.4557065501694666</c:v>
                </c:pt>
                <c:pt idx="134">
                  <c:v>0.4611148700994106</c:v>
                </c:pt>
                <c:pt idx="135">
                  <c:v>0.46637991670481466</c:v>
                </c:pt>
                <c:pt idx="136">
                  <c:v>0.47150098982553518</c:v>
                </c:pt>
                <c:pt idx="137">
                  <c:v>0.47647777691943161</c:v>
                </c:pt>
                <c:pt idx="138">
                  <c:v>0.48131033313514909</c:v>
                </c:pt>
                <c:pt idx="139">
                  <c:v>0.4859990603908122</c:v>
                </c:pt>
                <c:pt idx="140">
                  <c:v>0.49054468571618615</c:v>
                </c:pt>
                <c:pt idx="141">
                  <c:v>0.49494823910157609</c:v>
                </c:pt>
                <c:pt idx="142">
                  <c:v>0.49921103108035464</c:v>
                </c:pt>
                <c:pt idx="143">
                  <c:v>0.50333463025404879</c:v>
                </c:pt>
                <c:pt idx="144">
                  <c:v>0.50732084094987917</c:v>
                </c:pt>
                <c:pt idx="145">
                  <c:v>0.51117168118098633</c:v>
                </c:pt>
                <c:pt idx="146">
                  <c:v>0.5148893610597074</c:v>
                </c:pt>
                <c:pt idx="147">
                  <c:v>0.51847626179454342</c:v>
                </c:pt>
                <c:pt idx="148">
                  <c:v>0.52193491538220127</c:v>
                </c:pt>
                <c:pt idx="149">
                  <c:v>0.52526798508755013</c:v>
                </c:pt>
                <c:pt idx="150">
                  <c:v>0.52847824678672939</c:v>
                </c:pt>
              </c:numCache>
            </c:numRef>
          </c:val>
          <c:smooth val="0"/>
          <c:extLst>
            <c:ext xmlns:c16="http://schemas.microsoft.com/office/drawing/2014/chart" uri="{C3380CC4-5D6E-409C-BE32-E72D297353CC}">
              <c16:uniqueId val="{00000004-92A0-471E-82AD-46F8094FEED5}"/>
            </c:ext>
          </c:extLst>
        </c:ser>
        <c:dLbls>
          <c:showLegendKey val="0"/>
          <c:showVal val="0"/>
          <c:showCatName val="0"/>
          <c:showSerName val="0"/>
          <c:showPercent val="0"/>
          <c:showBubbleSize val="0"/>
        </c:dLbls>
        <c:smooth val="0"/>
        <c:axId val="526578536"/>
        <c:axId val="526578864"/>
      </c:lineChart>
      <c:catAx>
        <c:axId val="526578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26578864"/>
        <c:crosses val="autoZero"/>
        <c:auto val="1"/>
        <c:lblAlgn val="ctr"/>
        <c:lblOffset val="100"/>
        <c:tickLblSkip val="25"/>
        <c:tickMarkSkip val="25"/>
        <c:noMultiLvlLbl val="0"/>
      </c:catAx>
      <c:valAx>
        <c:axId val="52657886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r>
                  <a:rPr lang="en-US"/>
                  <a:t>Contraceptive Prevalence</a:t>
                </a:r>
              </a:p>
            </c:rich>
          </c:tx>
          <c:layout>
            <c:manualLayout>
              <c:xMode val="edge"/>
              <c:yMode val="edge"/>
              <c:x val="3.3832923963833403E-2"/>
              <c:y val="0.1447975325191260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0.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26578536"/>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sz="1400">
          <a:latin typeface="Arial Narrow" panose="020B0606020202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67599780485595"/>
          <c:y val="5.5593506436766742E-2"/>
          <c:w val="0.63347554705440445"/>
          <c:h val="0.76958979519055271"/>
        </c:manualLayout>
      </c:layout>
      <c:lineChart>
        <c:grouping val="standard"/>
        <c:varyColors val="0"/>
        <c:ser>
          <c:idx val="0"/>
          <c:order val="0"/>
          <c:spPr>
            <a:ln w="28575" cap="rnd">
              <a:solidFill>
                <a:schemeClr val="accent1"/>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Sheet1!$I$8:$I$158</c:f>
              <c:numCache>
                <c:formatCode>0.00</c:formatCode>
                <c:ptCount val="151"/>
                <c:pt idx="0">
                  <c:v>2.8455523906540069E-2</c:v>
                </c:pt>
                <c:pt idx="1">
                  <c:v>2.9279833799280001E-2</c:v>
                </c:pt>
                <c:pt idx="2">
                  <c:v>3.0126763914159919E-2</c:v>
                </c:pt>
                <c:pt idx="3">
                  <c:v>3.0996861279650911E-2</c:v>
                </c:pt>
                <c:pt idx="4">
                  <c:v>3.1890681838838232E-2</c:v>
                </c:pt>
                <c:pt idx="5">
                  <c:v>3.280879032956445E-2</c:v>
                </c:pt>
                <c:pt idx="6">
                  <c:v>3.3751760143900425E-2</c:v>
                </c:pt>
                <c:pt idx="7">
                  <c:v>3.4720173165816604E-2</c:v>
                </c:pt>
                <c:pt idx="8">
                  <c:v>3.5714619585900907E-2</c:v>
                </c:pt>
                <c:pt idx="9">
                  <c:v>3.6735697691944798E-2</c:v>
                </c:pt>
                <c:pt idx="10">
                  <c:v>3.7784013634197901E-2</c:v>
                </c:pt>
                <c:pt idx="11">
                  <c:v>3.886018116407132E-2</c:v>
                </c:pt>
                <c:pt idx="12">
                  <c:v>3.9964821345054413E-2</c:v>
                </c:pt>
                <c:pt idx="13">
                  <c:v>4.1098562234595661E-2</c:v>
                </c:pt>
                <c:pt idx="14">
                  <c:v>4.2262038535690244E-2</c:v>
                </c:pt>
                <c:pt idx="15">
                  <c:v>4.3455891216910639E-2</c:v>
                </c:pt>
                <c:pt idx="16">
                  <c:v>4.4680767099616839E-2</c:v>
                </c:pt>
                <c:pt idx="17">
                  <c:v>4.5937318411087308E-2</c:v>
                </c:pt>
                <c:pt idx="18">
                  <c:v>4.7226202302321135E-2</c:v>
                </c:pt>
                <c:pt idx="19">
                  <c:v>4.8548080329279215E-2</c:v>
                </c:pt>
                <c:pt idx="20">
                  <c:v>4.9903617896353419E-2</c:v>
                </c:pt>
                <c:pt idx="21">
                  <c:v>5.1293483660883918E-2</c:v>
                </c:pt>
                <c:pt idx="22">
                  <c:v>5.2718348897580751E-2</c:v>
                </c:pt>
                <c:pt idx="23">
                  <c:v>5.4178886821751905E-2</c:v>
                </c:pt>
                <c:pt idx="24">
                  <c:v>5.5675771870294204E-2</c:v>
                </c:pt>
                <c:pt idx="25">
                  <c:v>5.7209678939465693E-2</c:v>
                </c:pt>
                <c:pt idx="26">
                  <c:v>5.8781282578532372E-2</c:v>
                </c:pt>
                <c:pt idx="27">
                  <c:v>6.0391256138464119E-2</c:v>
                </c:pt>
                <c:pt idx="28">
                  <c:v>6.2040270874949739E-2</c:v>
                </c:pt>
                <c:pt idx="29">
                  <c:v>6.3728995005105329E-2</c:v>
                </c:pt>
                <c:pt idx="30">
                  <c:v>6.5458092717367744E-2</c:v>
                </c:pt>
                <c:pt idx="31">
                  <c:v>6.7228223134194187E-2</c:v>
                </c:pt>
                <c:pt idx="32">
                  <c:v>6.9040039227329875E-2</c:v>
                </c:pt>
                <c:pt idx="33">
                  <c:v>7.089418668556173E-2</c:v>
                </c:pt>
                <c:pt idx="34">
                  <c:v>7.2791302735042113E-2</c:v>
                </c:pt>
                <c:pt idx="35">
                  <c:v>7.4732014912449865E-2</c:v>
                </c:pt>
                <c:pt idx="36">
                  <c:v>7.6716939791448793E-2</c:v>
                </c:pt>
                <c:pt idx="37">
                  <c:v>7.8746681663114007E-2</c:v>
                </c:pt>
                <c:pt idx="38">
                  <c:v>8.0821831171216871E-2</c:v>
                </c:pt>
                <c:pt idx="39">
                  <c:v>8.2942963903496425E-2</c:v>
                </c:pt>
                <c:pt idx="40">
                  <c:v>8.5110638940292693E-2</c:v>
                </c:pt>
                <c:pt idx="41">
                  <c:v>8.7325397362179147E-2</c:v>
                </c:pt>
                <c:pt idx="42">
                  <c:v>8.9587760718506257E-2</c:v>
                </c:pt>
                <c:pt idx="43">
                  <c:v>9.1898229459051697E-2</c:v>
                </c:pt>
                <c:pt idx="44">
                  <c:v>9.4257281331271633E-2</c:v>
                </c:pt>
                <c:pt idx="45">
                  <c:v>9.6665369745951135E-2</c:v>
                </c:pt>
                <c:pt idx="46">
                  <c:v>9.9122922114368767E-2</c:v>
                </c:pt>
                <c:pt idx="47">
                  <c:v>0.10163033816041124</c:v>
                </c:pt>
                <c:pt idx="48">
                  <c:v>0.10418798821140302</c:v>
                </c:pt>
                <c:pt idx="49">
                  <c:v>0.10679621147174788</c:v>
                </c:pt>
                <c:pt idx="50">
                  <c:v>0.1094553142838138</c:v>
                </c:pt>
                <c:pt idx="51">
                  <c:v>0.11216556838082781</c:v>
                </c:pt>
                <c:pt idx="52">
                  <c:v>0.1149272091368805</c:v>
                </c:pt>
                <c:pt idx="53">
                  <c:v>0.11774043381946749</c:v>
                </c:pt>
                <c:pt idx="54">
                  <c:v>0.12060539985031762</c:v>
                </c:pt>
                <c:pt idx="55">
                  <c:v>0.12352222308056841</c:v>
                </c:pt>
                <c:pt idx="56">
                  <c:v>0.12649097608664828</c:v>
                </c:pt>
                <c:pt idx="57">
                  <c:v>0.12951168649350875</c:v>
                </c:pt>
                <c:pt idx="58">
                  <c:v>0.13258433533211267</c:v>
                </c:pt>
                <c:pt idx="59">
                  <c:v>0.13570885543832772</c:v>
                </c:pt>
                <c:pt idx="60">
                  <c:v>0.1388851299005894</c:v>
                </c:pt>
                <c:pt idx="61">
                  <c:v>0.14211299056388674</c:v>
                </c:pt>
                <c:pt idx="62">
                  <c:v>0.1453922165977771</c:v>
                </c:pt>
                <c:pt idx="63">
                  <c:v>0.14872253313625791</c:v>
                </c:pt>
                <c:pt idx="64">
                  <c:v>0.15210360999740269</c:v>
                </c:pt>
                <c:pt idx="65">
                  <c:v>0.15553506049070759</c:v>
                </c:pt>
                <c:pt idx="66">
                  <c:v>0.15901644032008871</c:v>
                </c:pt>
                <c:pt idx="67">
                  <c:v>0.16254724659041611</c:v>
                </c:pt>
                <c:pt idx="68">
                  <c:v>0.1661269169253661</c:v>
                </c:pt>
                <c:pt idx="69">
                  <c:v>0.16975482870421649</c:v>
                </c:pt>
                <c:pt idx="70">
                  <c:v>0.17343029842499763</c:v>
                </c:pt>
                <c:pt idx="71">
                  <c:v>0.17715258120114538</c:v>
                </c:pt>
                <c:pt idx="72">
                  <c:v>0.18092087039847674</c:v>
                </c:pt>
                <c:pt idx="73">
                  <c:v>0.18473429741892711</c:v>
                </c:pt>
                <c:pt idx="74">
                  <c:v>0.18859193163704768</c:v>
                </c:pt>
                <c:pt idx="75">
                  <c:v>0.1924927804947642</c:v>
                </c:pt>
                <c:pt idx="76">
                  <c:v>0.19643578975934373</c:v>
                </c:pt>
                <c:pt idx="77">
                  <c:v>0.20041984394890783</c:v>
                </c:pt>
                <c:pt idx="78">
                  <c:v>0.20444376692916877</c:v>
                </c:pt>
                <c:pt idx="79">
                  <c:v>0.20850632268435332</c:v>
                </c:pt>
                <c:pt idx="80">
                  <c:v>0.21260621626452272</c:v>
                </c:pt>
                <c:pt idx="81">
                  <c:v>0.21674209491069482</c:v>
                </c:pt>
                <c:pt idx="82">
                  <c:v>0.22091254935833898</c:v>
                </c:pt>
                <c:pt idx="83">
                  <c:v>0.22511611531894241</c:v>
                </c:pt>
                <c:pt idx="84">
                  <c:v>0.22935127513845061</c:v>
                </c:pt>
                <c:pt idx="85">
                  <c:v>0.23361645963046682</c:v>
                </c:pt>
                <c:pt idx="86">
                  <c:v>0.2379100500811642</c:v>
                </c:pt>
                <c:pt idx="87">
                  <c:v>0.24223038042192729</c:v>
                </c:pt>
                <c:pt idx="88">
                  <c:v>0.24657573956480092</c:v>
                </c:pt>
                <c:pt idx="89">
                  <c:v>0.25094437389489826</c:v>
                </c:pt>
                <c:pt idx="90">
                  <c:v>0.25533448991300461</c:v>
                </c:pt>
                <c:pt idx="91">
                  <c:v>0.2597442570207274</c:v>
                </c:pt>
                <c:pt idx="92">
                  <c:v>0.26417181043968424</c:v>
                </c:pt>
                <c:pt idx="93">
                  <c:v>0.26861525425540489</c:v>
                </c:pt>
                <c:pt idx="94">
                  <c:v>0.27307266457585194</c:v>
                </c:pt>
                <c:pt idx="95">
                  <c:v>0.27754209279375025</c:v>
                </c:pt>
                <c:pt idx="96">
                  <c:v>0.28202156894125691</c:v>
                </c:pt>
                <c:pt idx="97">
                  <c:v>0.28650910512491995</c:v>
                </c:pt>
                <c:pt idx="98">
                  <c:v>0.29100269902835396</c:v>
                </c:pt>
                <c:pt idx="99">
                  <c:v>0.29550033746962778</c:v>
                </c:pt>
                <c:pt idx="100">
                  <c:v>0.3</c:v>
                </c:pt>
                <c:pt idx="101">
                  <c:v>0.30449966253037219</c:v>
                </c:pt>
                <c:pt idx="102">
                  <c:v>0.30899730097164602</c:v>
                </c:pt>
                <c:pt idx="103">
                  <c:v>0.31349089487508008</c:v>
                </c:pt>
                <c:pt idx="104">
                  <c:v>0.31797843105874307</c:v>
                </c:pt>
                <c:pt idx="105">
                  <c:v>0.32245790720624973</c:v>
                </c:pt>
                <c:pt idx="106">
                  <c:v>0.32692733542414804</c:v>
                </c:pt>
                <c:pt idx="107">
                  <c:v>0.33138474574459514</c:v>
                </c:pt>
                <c:pt idx="108">
                  <c:v>0.33582818956031574</c:v>
                </c:pt>
                <c:pt idx="109">
                  <c:v>0.34025574297927258</c:v>
                </c:pt>
                <c:pt idx="110">
                  <c:v>0.34466551008699542</c:v>
                </c:pt>
                <c:pt idx="111">
                  <c:v>0.34905562610510177</c:v>
                </c:pt>
                <c:pt idx="112">
                  <c:v>0.35342426043519903</c:v>
                </c:pt>
                <c:pt idx="113">
                  <c:v>0.35776961957807268</c:v>
                </c:pt>
                <c:pt idx="114">
                  <c:v>0.36208994991883575</c:v>
                </c:pt>
                <c:pt idx="115">
                  <c:v>0.36638354036953319</c:v>
                </c:pt>
                <c:pt idx="116">
                  <c:v>0.37064872486154937</c:v>
                </c:pt>
                <c:pt idx="117">
                  <c:v>0.37488388468105754</c:v>
                </c:pt>
                <c:pt idx="118">
                  <c:v>0.37908745064166094</c:v>
                </c:pt>
                <c:pt idx="119">
                  <c:v>0.38325790508930513</c:v>
                </c:pt>
                <c:pt idx="120">
                  <c:v>0.38739378373547723</c:v>
                </c:pt>
                <c:pt idx="121">
                  <c:v>0.39149367731564666</c:v>
                </c:pt>
                <c:pt idx="122">
                  <c:v>0.39555623307083126</c:v>
                </c:pt>
                <c:pt idx="123">
                  <c:v>0.39958015605109215</c:v>
                </c:pt>
                <c:pt idx="124">
                  <c:v>0.40356421024065625</c:v>
                </c:pt>
                <c:pt idx="125">
                  <c:v>0.40750721950523572</c:v>
                </c:pt>
                <c:pt idx="126">
                  <c:v>0.41140806836295229</c:v>
                </c:pt>
                <c:pt idx="127">
                  <c:v>0.41526570258107287</c:v>
                </c:pt>
                <c:pt idx="128">
                  <c:v>0.41907912960152327</c:v>
                </c:pt>
                <c:pt idx="129">
                  <c:v>0.42284741879885462</c:v>
                </c:pt>
                <c:pt idx="130">
                  <c:v>0.42656970157500235</c:v>
                </c:pt>
                <c:pt idx="131">
                  <c:v>0.43024517129578344</c:v>
                </c:pt>
                <c:pt idx="132">
                  <c:v>0.4338730830746339</c:v>
                </c:pt>
                <c:pt idx="133">
                  <c:v>0.43745275340958389</c:v>
                </c:pt>
                <c:pt idx="134">
                  <c:v>0.44098355967991126</c:v>
                </c:pt>
                <c:pt idx="135">
                  <c:v>0.44446493950929239</c:v>
                </c:pt>
                <c:pt idx="136">
                  <c:v>0.44789639000259723</c:v>
                </c:pt>
                <c:pt idx="137">
                  <c:v>0.45127746686374204</c:v>
                </c:pt>
                <c:pt idx="138">
                  <c:v>0.45460778340222285</c:v>
                </c:pt>
                <c:pt idx="139">
                  <c:v>0.45788700943611321</c:v>
                </c:pt>
                <c:pt idx="140">
                  <c:v>0.46111487009941055</c:v>
                </c:pt>
                <c:pt idx="141">
                  <c:v>0.46429114456167225</c:v>
                </c:pt>
                <c:pt idx="142">
                  <c:v>0.46741566466788725</c:v>
                </c:pt>
                <c:pt idx="143">
                  <c:v>0.47048831350649123</c:v>
                </c:pt>
                <c:pt idx="144">
                  <c:v>0.4735090239133517</c:v>
                </c:pt>
                <c:pt idx="145">
                  <c:v>0.47647777691943149</c:v>
                </c:pt>
                <c:pt idx="146">
                  <c:v>0.47939460014968238</c:v>
                </c:pt>
                <c:pt idx="147">
                  <c:v>0.48225956618053251</c:v>
                </c:pt>
                <c:pt idx="148">
                  <c:v>0.4850727908631195</c:v>
                </c:pt>
                <c:pt idx="149">
                  <c:v>0.48783443161917217</c:v>
                </c:pt>
                <c:pt idx="150">
                  <c:v>0.49054468571618615</c:v>
                </c:pt>
              </c:numCache>
            </c:numRef>
          </c:val>
          <c:smooth val="0"/>
          <c:extLst>
            <c:ext xmlns:c16="http://schemas.microsoft.com/office/drawing/2014/chart" uri="{C3380CC4-5D6E-409C-BE32-E72D297353CC}">
              <c16:uniqueId val="{00000000-3A38-4A5E-A0EA-323D3727F483}"/>
            </c:ext>
          </c:extLst>
        </c:ser>
        <c:ser>
          <c:idx val="1"/>
          <c:order val="1"/>
          <c:spPr>
            <a:ln w="28575" cap="rnd">
              <a:solidFill>
                <a:schemeClr val="accent2"/>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Sheet1!$J$8:$J$158</c:f>
              <c:numCache>
                <c:formatCode>0.00</c:formatCode>
                <c:ptCount val="151"/>
                <c:pt idx="0">
                  <c:v>4.0157105545709131E-3</c:v>
                </c:pt>
                <c:pt idx="1">
                  <c:v>4.2201522929970958E-3</c:v>
                </c:pt>
                <c:pt idx="2">
                  <c:v>4.4349248065691828E-3</c:v>
                </c:pt>
                <c:pt idx="3">
                  <c:v>4.6605420468089987E-3</c:v>
                </c:pt>
                <c:pt idx="4">
                  <c:v>4.8975426918959333E-3</c:v>
                </c:pt>
                <c:pt idx="5">
                  <c:v>5.146491248227191E-3</c:v>
                </c:pt>
                <c:pt idx="6">
                  <c:v>5.4079791917086934E-3</c:v>
                </c:pt>
                <c:pt idx="7">
                  <c:v>5.682626149167664E-3</c:v>
                </c:pt>
                <c:pt idx="8">
                  <c:v>5.9710811201425899E-3</c:v>
                </c:pt>
                <c:pt idx="9">
                  <c:v>6.2740237391508422E-3</c:v>
                </c:pt>
                <c:pt idx="10">
                  <c:v>6.592165578355908E-3</c:v>
                </c:pt>
                <c:pt idx="11">
                  <c:v>6.9262514903533729E-3</c:v>
                </c:pt>
                <c:pt idx="12">
                  <c:v>7.277060990564542E-3</c:v>
                </c:pt>
                <c:pt idx="13">
                  <c:v>7.6454096784669577E-3</c:v>
                </c:pt>
                <c:pt idx="14">
                  <c:v>8.0321506965988672E-3</c:v>
                </c:pt>
                <c:pt idx="15">
                  <c:v>8.4381762259472838E-3</c:v>
                </c:pt>
                <c:pt idx="16">
                  <c:v>8.8644190159638328E-3</c:v>
                </c:pt>
                <c:pt idx="17">
                  <c:v>9.3118539470453312E-3</c:v>
                </c:pt>
                <c:pt idx="18">
                  <c:v>9.7814996228645593E-3</c:v>
                </c:pt>
                <c:pt idx="19">
                  <c:v>1.0274419989436642E-2</c:v>
                </c:pt>
                <c:pt idx="20">
                  <c:v>1.0791725977254935E-2</c:v>
                </c:pt>
                <c:pt idx="21">
                  <c:v>1.1334577162223429E-2</c:v>
                </c:pt>
                <c:pt idx="22">
                  <c:v>1.1904183440446501E-2</c:v>
                </c:pt>
                <c:pt idx="23">
                  <c:v>1.2501806711208253E-2</c:v>
                </c:pt>
                <c:pt idx="24">
                  <c:v>1.3128762561678281E-2</c:v>
                </c:pt>
                <c:pt idx="25">
                  <c:v>1.3786421946015369E-2</c:v>
                </c:pt>
                <c:pt idx="26">
                  <c:v>1.4476212850601517E-2</c:v>
                </c:pt>
                <c:pt idx="27">
                  <c:v>1.5199621936123031E-2</c:v>
                </c:pt>
                <c:pt idx="28">
                  <c:v>1.5958196146119513E-2</c:v>
                </c:pt>
                <c:pt idx="29">
                  <c:v>1.6753544270443808E-2</c:v>
                </c:pt>
                <c:pt idx="30">
                  <c:v>1.7587338450813794E-2</c:v>
                </c:pt>
                <c:pt idx="31">
                  <c:v>1.8461315614288803E-2</c:v>
                </c:pt>
                <c:pt idx="32">
                  <c:v>1.9377278819070299E-2</c:v>
                </c:pt>
                <c:pt idx="33">
                  <c:v>2.0337098495506887E-2</c:v>
                </c:pt>
                <c:pt idx="34">
                  <c:v>2.1342713563581698E-2</c:v>
                </c:pt>
                <c:pt idx="35">
                  <c:v>2.2396132406477674E-2</c:v>
                </c:pt>
                <c:pt idx="36">
                  <c:v>2.3499433678058609E-2</c:v>
                </c:pt>
                <c:pt idx="37">
                  <c:v>2.4654766920278997E-2</c:v>
                </c:pt>
                <c:pt idx="38">
                  <c:v>2.5864352964651671E-2</c:v>
                </c:pt>
                <c:pt idx="39">
                  <c:v>2.7130484089972488E-2</c:v>
                </c:pt>
                <c:pt idx="40">
                  <c:v>2.8455523906540069E-2</c:v>
                </c:pt>
                <c:pt idx="41">
                  <c:v>2.9841906935134031E-2</c:v>
                </c:pt>
                <c:pt idx="42">
                  <c:v>3.1292137847050629E-2</c:v>
                </c:pt>
                <c:pt idx="43">
                  <c:v>3.280879032956445E-2</c:v>
                </c:pt>
                <c:pt idx="44">
                  <c:v>3.4394505539321239E-2</c:v>
                </c:pt>
                <c:pt idx="45">
                  <c:v>3.6051990104404574E-2</c:v>
                </c:pt>
                <c:pt idx="46">
                  <c:v>3.7784013634197887E-2</c:v>
                </c:pt>
                <c:pt idx="47">
                  <c:v>3.959340569473125E-2</c:v>
                </c:pt>
                <c:pt idx="48">
                  <c:v>4.1483052206008085E-2</c:v>
                </c:pt>
                <c:pt idx="49">
                  <c:v>4.3455891216910618E-2</c:v>
                </c:pt>
                <c:pt idx="50">
                  <c:v>4.551490801274613E-2</c:v>
                </c:pt>
                <c:pt idx="51">
                  <c:v>4.7663129510387016E-2</c:v>
                </c:pt>
                <c:pt idx="52">
                  <c:v>4.9903617896353406E-2</c:v>
                </c:pt>
                <c:pt idx="53">
                  <c:v>5.223946346416275E-2</c:v>
                </c:pt>
                <c:pt idx="54">
                  <c:v>5.4673776608913663E-2</c:v>
                </c:pt>
                <c:pt idx="55">
                  <c:v>5.7209678939465693E-2</c:v>
                </c:pt>
                <c:pt idx="56">
                  <c:v>5.9850293471811082E-2</c:v>
                </c:pt>
                <c:pt idx="57">
                  <c:v>6.2598733871400788E-2</c:v>
                </c:pt>
                <c:pt idx="58">
                  <c:v>6.5458092717367744E-2</c:v>
                </c:pt>
                <c:pt idx="59">
                  <c:v>6.8431428767874503E-2</c:v>
                </c:pt>
                <c:pt idx="60">
                  <c:v>7.1521753213270534E-2</c:v>
                </c:pt>
                <c:pt idx="61">
                  <c:v>7.4732014912449837E-2</c:v>
                </c:pt>
                <c:pt idx="62">
                  <c:v>7.8065084617798694E-2</c:v>
                </c:pt>
                <c:pt idx="63">
                  <c:v>8.1523738205456553E-2</c:v>
                </c:pt>
                <c:pt idx="64">
                  <c:v>8.5110638940292666E-2</c:v>
                </c:pt>
                <c:pt idx="65">
                  <c:v>8.882831881901368E-2</c:v>
                </c:pt>
                <c:pt idx="66">
                  <c:v>9.2679159050120807E-2</c:v>
                </c:pt>
                <c:pt idx="67">
                  <c:v>9.6665369745951121E-2</c:v>
                </c:pt>
                <c:pt idx="68">
                  <c:v>0.10078896891964531</c:v>
                </c:pt>
                <c:pt idx="69">
                  <c:v>0.10505176089842387</c:v>
                </c:pt>
                <c:pt idx="70">
                  <c:v>0.1094553142838138</c:v>
                </c:pt>
                <c:pt idx="71">
                  <c:v>0.11400093960918775</c:v>
                </c:pt>
                <c:pt idx="72">
                  <c:v>0.11868966686485093</c:v>
                </c:pt>
                <c:pt idx="73">
                  <c:v>0.12352222308056839</c:v>
                </c:pt>
                <c:pt idx="74">
                  <c:v>0.12849901017446483</c:v>
                </c:pt>
                <c:pt idx="75">
                  <c:v>0.13362008329518529</c:v>
                </c:pt>
                <c:pt idx="76">
                  <c:v>0.13888512990058938</c:v>
                </c:pt>
                <c:pt idx="77">
                  <c:v>0.14429344983053333</c:v>
                </c:pt>
                <c:pt idx="78">
                  <c:v>0.14984393664292942</c:v>
                </c:pt>
                <c:pt idx="79">
                  <c:v>0.15553506049070759</c:v>
                </c:pt>
                <c:pt idx="80">
                  <c:v>0.16136485282199708</c:v>
                </c:pt>
                <c:pt idx="81">
                  <c:v>0.16733089318628214</c:v>
                </c:pt>
                <c:pt idx="82">
                  <c:v>0.1734302984249976</c:v>
                </c:pt>
                <c:pt idx="83">
                  <c:v>0.17965971451561621</c:v>
                </c:pt>
                <c:pt idx="84">
                  <c:v>0.18601531132343252</c:v>
                </c:pt>
                <c:pt idx="85">
                  <c:v>0.1924927804947642</c:v>
                </c:pt>
                <c:pt idx="86">
                  <c:v>0.19908733669910031</c:v>
                </c:pt>
                <c:pt idx="87">
                  <c:v>0.20579372239590071</c:v>
                </c:pt>
                <c:pt idx="88">
                  <c:v>0.21260621626452272</c:v>
                </c:pt>
                <c:pt idx="89">
                  <c:v>0.21951864539351959</c:v>
                </c:pt>
                <c:pt idx="90">
                  <c:v>0.22652440127888726</c:v>
                </c:pt>
                <c:pt idx="91">
                  <c:v>0.23361645963046682</c:v>
                </c:pt>
                <c:pt idx="92">
                  <c:v>0.24078740393252879</c:v>
                </c:pt>
                <c:pt idx="93">
                  <c:v>0.24802945264960197</c:v>
                </c:pt>
                <c:pt idx="94">
                  <c:v>0.25533448991300461</c:v>
                </c:pt>
                <c:pt idx="95">
                  <c:v>0.26269409946852113</c:v>
                </c:pt>
                <c:pt idx="96">
                  <c:v>0.27009960161251328</c:v>
                </c:pt>
                <c:pt idx="97">
                  <c:v>0.27754209279375025</c:v>
                </c:pt>
                <c:pt idx="98">
                  <c:v>0.28501248751263597</c:v>
                </c:pt>
                <c:pt idx="99">
                  <c:v>0.29250156210947376</c:v>
                </c:pt>
                <c:pt idx="100">
                  <c:v>0.3</c:v>
                </c:pt>
                <c:pt idx="101">
                  <c:v>0.30749843789052617</c:v>
                </c:pt>
                <c:pt idx="102">
                  <c:v>0.31498751248736401</c:v>
                </c:pt>
                <c:pt idx="103">
                  <c:v>0.32245790720624973</c:v>
                </c:pt>
                <c:pt idx="104">
                  <c:v>0.32990039838748675</c:v>
                </c:pt>
                <c:pt idx="105">
                  <c:v>0.33730590053147885</c:v>
                </c:pt>
                <c:pt idx="106">
                  <c:v>0.34466551008699542</c:v>
                </c:pt>
                <c:pt idx="107">
                  <c:v>0.35197054735039807</c:v>
                </c:pt>
                <c:pt idx="108">
                  <c:v>0.35921259606747119</c:v>
                </c:pt>
                <c:pt idx="109">
                  <c:v>0.36638354036953319</c:v>
                </c:pt>
                <c:pt idx="110">
                  <c:v>0.37347559872111274</c:v>
                </c:pt>
                <c:pt idx="111">
                  <c:v>0.38048135460648042</c:v>
                </c:pt>
                <c:pt idx="112">
                  <c:v>0.38739378373547723</c:v>
                </c:pt>
                <c:pt idx="113">
                  <c:v>0.39420627760409926</c:v>
                </c:pt>
                <c:pt idx="114">
                  <c:v>0.4009126633008997</c:v>
                </c:pt>
                <c:pt idx="115">
                  <c:v>0.40750721950523572</c:v>
                </c:pt>
                <c:pt idx="116">
                  <c:v>0.41398468867656746</c:v>
                </c:pt>
                <c:pt idx="117">
                  <c:v>0.42034028548438379</c:v>
                </c:pt>
                <c:pt idx="118">
                  <c:v>0.42656970157500235</c:v>
                </c:pt>
                <c:pt idx="119">
                  <c:v>0.43266910681371784</c:v>
                </c:pt>
                <c:pt idx="120">
                  <c:v>0.43863514717800289</c:v>
                </c:pt>
                <c:pt idx="121">
                  <c:v>0.44446493950929239</c:v>
                </c:pt>
                <c:pt idx="122">
                  <c:v>0.45015606335707059</c:v>
                </c:pt>
                <c:pt idx="123">
                  <c:v>0.4557065501694666</c:v>
                </c:pt>
                <c:pt idx="124">
                  <c:v>0.4611148700994106</c:v>
                </c:pt>
                <c:pt idx="125">
                  <c:v>0.46637991670481466</c:v>
                </c:pt>
                <c:pt idx="126">
                  <c:v>0.47150098982553518</c:v>
                </c:pt>
                <c:pt idx="127">
                  <c:v>0.47647777691943161</c:v>
                </c:pt>
                <c:pt idx="128">
                  <c:v>0.48131033313514909</c:v>
                </c:pt>
                <c:pt idx="129">
                  <c:v>0.4859990603908122</c:v>
                </c:pt>
                <c:pt idx="130">
                  <c:v>0.49054468571618615</c:v>
                </c:pt>
                <c:pt idx="131">
                  <c:v>0.49494823910157609</c:v>
                </c:pt>
                <c:pt idx="132">
                  <c:v>0.49921103108035464</c:v>
                </c:pt>
                <c:pt idx="133">
                  <c:v>0.50333463025404879</c:v>
                </c:pt>
                <c:pt idx="134">
                  <c:v>0.50732084094987917</c:v>
                </c:pt>
                <c:pt idx="135">
                  <c:v>0.51117168118098633</c:v>
                </c:pt>
                <c:pt idx="136">
                  <c:v>0.5148893610597074</c:v>
                </c:pt>
                <c:pt idx="137">
                  <c:v>0.51847626179454342</c:v>
                </c:pt>
                <c:pt idx="138">
                  <c:v>0.52193491538220127</c:v>
                </c:pt>
                <c:pt idx="139">
                  <c:v>0.52526798508755013</c:v>
                </c:pt>
                <c:pt idx="140">
                  <c:v>0.52847824678672939</c:v>
                </c:pt>
                <c:pt idx="141">
                  <c:v>0.53156857123212542</c:v>
                </c:pt>
                <c:pt idx="142">
                  <c:v>0.53454190728263229</c:v>
                </c:pt>
                <c:pt idx="143">
                  <c:v>0.53740126612859918</c:v>
                </c:pt>
                <c:pt idx="144">
                  <c:v>0.54014970652818883</c:v>
                </c:pt>
                <c:pt idx="145">
                  <c:v>0.54279032106053438</c:v>
                </c:pt>
                <c:pt idx="146">
                  <c:v>0.54532622339108627</c:v>
                </c:pt>
                <c:pt idx="147">
                  <c:v>0.54776053653583723</c:v>
                </c:pt>
                <c:pt idx="148">
                  <c:v>0.55009638210364653</c:v>
                </c:pt>
                <c:pt idx="149">
                  <c:v>0.55233687048961289</c:v>
                </c:pt>
                <c:pt idx="150">
                  <c:v>0.55448509198725393</c:v>
                </c:pt>
              </c:numCache>
            </c:numRef>
          </c:val>
          <c:smooth val="0"/>
          <c:extLst>
            <c:ext xmlns:c16="http://schemas.microsoft.com/office/drawing/2014/chart" uri="{C3380CC4-5D6E-409C-BE32-E72D297353CC}">
              <c16:uniqueId val="{00000001-3A38-4A5E-A0EA-323D3727F483}"/>
            </c:ext>
          </c:extLst>
        </c:ser>
        <c:ser>
          <c:idx val="2"/>
          <c:order val="2"/>
          <c:spPr>
            <a:ln w="28575" cap="rnd">
              <a:solidFill>
                <a:schemeClr val="accent3"/>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Sheet1!$K$8:$K$158</c:f>
              <c:numCache>
                <c:formatCode>0.00</c:formatCode>
                <c:ptCount val="151"/>
                <c:pt idx="0">
                  <c:v>5.4663071664038667E-4</c:v>
                </c:pt>
                <c:pt idx="1">
                  <c:v>5.8622719033601055E-4</c:v>
                </c:pt>
                <c:pt idx="2">
                  <c:v>6.2868891901023442E-4</c:v>
                </c:pt>
                <c:pt idx="3">
                  <c:v>6.7422278492502389E-4</c:v>
                </c:pt>
                <c:pt idx="4">
                  <c:v>7.2305054026736799E-4</c:v>
                </c:pt>
                <c:pt idx="5">
                  <c:v>7.75409865772403E-4</c:v>
                </c:pt>
                <c:pt idx="6">
                  <c:v>8.3155550318284727E-4</c:v>
                </c:pt>
                <c:pt idx="7">
                  <c:v>8.9176046646349978E-4</c:v>
                </c:pt>
                <c:pt idx="8">
                  <c:v>9.5631733698180524E-4</c:v>
                </c:pt>
                <c:pt idx="9">
                  <c:v>1.0255396481695161E-3</c:v>
                </c:pt>
                <c:pt idx="10">
                  <c:v>1.099763365495682E-3</c:v>
                </c:pt>
                <c:pt idx="11">
                  <c:v>1.1793484679069024E-3</c:v>
                </c:pt>
                <c:pt idx="12">
                  <c:v>1.2646806372259508E-3</c:v>
                </c:pt>
                <c:pt idx="13">
                  <c:v>1.3561730623431287E-3</c:v>
                </c:pt>
                <c:pt idx="14">
                  <c:v>1.4542683653843765E-3</c:v>
                </c:pt>
                <c:pt idx="15">
                  <c:v>1.559440657394008E-3</c:v>
                </c:pt>
                <c:pt idx="16">
                  <c:v>1.6721977314253672E-3</c:v>
                </c:pt>
                <c:pt idx="17">
                  <c:v>1.7930834012862935E-3</c:v>
                </c:pt>
                <c:pt idx="18">
                  <c:v>1.9226799945341265E-3</c:v>
                </c:pt>
                <c:pt idx="19">
                  <c:v>2.0616110086523094E-3</c:v>
                </c:pt>
                <c:pt idx="20">
                  <c:v>2.2105439396615913E-3</c:v>
                </c:pt>
                <c:pt idx="21">
                  <c:v>2.3701932927166877E-3</c:v>
                </c:pt>
                <c:pt idx="22">
                  <c:v>2.541323784506052E-3</c:v>
                </c:pt>
                <c:pt idx="23">
                  <c:v>2.7247537474985226E-3</c:v>
                </c:pt>
                <c:pt idx="24">
                  <c:v>2.9213587462551846E-3</c:v>
                </c:pt>
                <c:pt idx="25">
                  <c:v>3.1320754161350355E-3</c:v>
                </c:pt>
                <c:pt idx="26">
                  <c:v>3.3579055347538788E-3</c:v>
                </c:pt>
                <c:pt idx="27">
                  <c:v>3.5999203364903308E-3</c:v>
                </c:pt>
                <c:pt idx="28">
                  <c:v>3.8592650801511771E-3</c:v>
                </c:pt>
                <c:pt idx="29">
                  <c:v>4.1371638795876832E-3</c:v>
                </c:pt>
                <c:pt idx="30">
                  <c:v>4.4349248065691828E-3</c:v>
                </c:pt>
                <c:pt idx="31">
                  <c:v>4.7539452745409905E-3</c:v>
                </c:pt>
                <c:pt idx="32">
                  <c:v>5.0957177109866069E-3</c:v>
                </c:pt>
                <c:pt idx="33">
                  <c:v>5.461835524942127E-3</c:v>
                </c:pt>
                <c:pt idx="34">
                  <c:v>5.8539993747308127E-3</c:v>
                </c:pt>
                <c:pt idx="35">
                  <c:v>6.274023739150837E-3</c:v>
                </c:pt>
                <c:pt idx="36">
                  <c:v>6.7238437931057202E-3</c:v>
                </c:pt>
                <c:pt idx="37">
                  <c:v>7.2055225859564316E-3</c:v>
                </c:pt>
                <c:pt idx="38">
                  <c:v>7.7212585176314966E-3</c:v>
                </c:pt>
                <c:pt idx="39">
                  <c:v>8.2733931036849308E-3</c:v>
                </c:pt>
                <c:pt idx="40">
                  <c:v>8.8644190159638328E-3</c:v>
                </c:pt>
                <c:pt idx="41">
                  <c:v>9.4969883802538974E-3</c:v>
                </c:pt>
                <c:pt idx="42">
                  <c:v>1.0173921306120458E-2</c:v>
                </c:pt>
                <c:pt idx="43">
                  <c:v>1.0898214617059507E-2</c:v>
                </c:pt>
                <c:pt idx="44">
                  <c:v>1.1673050740915816E-2</c:v>
                </c:pt>
                <c:pt idx="45">
                  <c:v>1.2501806711208248E-2</c:v>
                </c:pt>
                <c:pt idx="46">
                  <c:v>1.3388063219419337E-2</c:v>
                </c:pt>
                <c:pt idx="47">
                  <c:v>1.4335613646349651E-2</c:v>
                </c:pt>
                <c:pt idx="48">
                  <c:v>1.5348472987204605E-2</c:v>
                </c:pt>
                <c:pt idx="49">
                  <c:v>1.6430886570075406E-2</c:v>
                </c:pt>
                <c:pt idx="50">
                  <c:v>1.7587338450813783E-2</c:v>
                </c:pt>
                <c:pt idx="51">
                  <c:v>1.8822559348916339E-2</c:v>
                </c:pt>
                <c:pt idx="52">
                  <c:v>2.0141533968889506E-2</c:v>
                </c:pt>
                <c:pt idx="53">
                  <c:v>2.1549507529657015E-2</c:v>
                </c:pt>
                <c:pt idx="54">
                  <c:v>2.3051991300939222E-2</c:v>
                </c:pt>
                <c:pt idx="55">
                  <c:v>2.4654766920278997E-2</c:v>
                </c:pt>
                <c:pt idx="56">
                  <c:v>2.636388923768479E-2</c:v>
                </c:pt>
                <c:pt idx="57">
                  <c:v>2.8185687406970111E-2</c:v>
                </c:pt>
                <c:pt idx="58">
                  <c:v>3.0126763914159901E-2</c:v>
                </c:pt>
                <c:pt idx="59">
                  <c:v>3.2193991204303128E-2</c:v>
                </c:pt>
                <c:pt idx="60">
                  <c:v>3.4394505539321239E-2</c:v>
                </c:pt>
                <c:pt idx="61">
                  <c:v>3.6735697691944784E-2</c:v>
                </c:pt>
                <c:pt idx="62">
                  <c:v>3.9225200055343572E-2</c:v>
                </c:pt>
                <c:pt idx="63">
                  <c:v>4.1870869725948036E-2</c:v>
                </c:pt>
                <c:pt idx="64">
                  <c:v>4.4680767099616825E-2</c:v>
                </c:pt>
                <c:pt idx="65">
                  <c:v>4.7663129510387016E-2</c:v>
                </c:pt>
                <c:pt idx="66">
                  <c:v>5.0826339438441448E-2</c:v>
                </c:pt>
                <c:pt idx="67">
                  <c:v>5.4178886821751905E-2</c:v>
                </c:pt>
                <c:pt idx="68">
                  <c:v>5.7729325026415694E-2</c:v>
                </c:pt>
                <c:pt idx="69">
                  <c:v>6.1486220066458389E-2</c:v>
                </c:pt>
                <c:pt idx="70">
                  <c:v>6.5458092717367744E-2</c:v>
                </c:pt>
                <c:pt idx="71">
                  <c:v>6.965335324139689E-2</c:v>
                </c:pt>
                <c:pt idx="72">
                  <c:v>7.4080228539134388E-2</c:v>
                </c:pt>
                <c:pt idx="73">
                  <c:v>7.8746681663113979E-2</c:v>
                </c:pt>
                <c:pt idx="74">
                  <c:v>8.3660323776990023E-2</c:v>
                </c:pt>
                <c:pt idx="75">
                  <c:v>8.8828318819013666E-2</c:v>
                </c:pt>
                <c:pt idx="76">
                  <c:v>9.425728133127162E-2</c:v>
                </c:pt>
                <c:pt idx="77">
                  <c:v>9.9953168145275786E-2</c:v>
                </c:pt>
                <c:pt idx="78">
                  <c:v>0.10592116486747002</c:v>
                </c:pt>
                <c:pt idx="79">
                  <c:v>0.11216556838082779</c:v>
                </c:pt>
                <c:pt idx="80">
                  <c:v>0.11868966686485093</c:v>
                </c:pt>
                <c:pt idx="81">
                  <c:v>0.12549561912783797</c:v>
                </c:pt>
                <c:pt idx="82">
                  <c:v>0.13258433533211264</c:v>
                </c:pt>
                <c:pt idx="83">
                  <c:v>0.13995536146287429</c:v>
                </c:pt>
                <c:pt idx="84">
                  <c:v>0.14760677013063114</c:v>
                </c:pt>
                <c:pt idx="85">
                  <c:v>0.15553506049070759</c:v>
                </c:pt>
                <c:pt idx="86">
                  <c:v>0.16373507019532227</c:v>
                </c:pt>
                <c:pt idx="87">
                  <c:v>0.17219990234863097</c:v>
                </c:pt>
                <c:pt idx="88">
                  <c:v>0.18092087039847671</c:v>
                </c:pt>
                <c:pt idx="89">
                  <c:v>0.18988746375821061</c:v>
                </c:pt>
                <c:pt idx="90">
                  <c:v>0.19908733669910031</c:v>
                </c:pt>
                <c:pt idx="91">
                  <c:v>0.20850632268435329</c:v>
                </c:pt>
                <c:pt idx="92">
                  <c:v>0.21812847583106018</c:v>
                </c:pt>
                <c:pt idx="93">
                  <c:v>0.22793614059414591</c:v>
                </c:pt>
                <c:pt idx="94">
                  <c:v>0.2379100500811642</c:v>
                </c:pt>
                <c:pt idx="95">
                  <c:v>0.24802945264960197</c:v>
                </c:pt>
                <c:pt idx="96">
                  <c:v>0.25827226563646255</c:v>
                </c:pt>
                <c:pt idx="97">
                  <c:v>0.26861525425540489</c:v>
                </c:pt>
                <c:pt idx="98">
                  <c:v>0.27903423290507129</c:v>
                </c:pt>
                <c:pt idx="99">
                  <c:v>0.28950428540016615</c:v>
                </c:pt>
                <c:pt idx="100">
                  <c:v>0.3</c:v>
                </c:pt>
                <c:pt idx="101">
                  <c:v>0.31049571459983383</c:v>
                </c:pt>
                <c:pt idx="102">
                  <c:v>0.32096576709492869</c:v>
                </c:pt>
                <c:pt idx="103">
                  <c:v>0.33138474574459514</c:v>
                </c:pt>
                <c:pt idx="104">
                  <c:v>0.34172773436353743</c:v>
                </c:pt>
                <c:pt idx="105">
                  <c:v>0.35197054735039807</c:v>
                </c:pt>
                <c:pt idx="106">
                  <c:v>0.36208994991883575</c:v>
                </c:pt>
                <c:pt idx="107">
                  <c:v>0.37206385940585412</c:v>
                </c:pt>
                <c:pt idx="108">
                  <c:v>0.38187152416893982</c:v>
                </c:pt>
                <c:pt idx="109">
                  <c:v>0.39149367731564666</c:v>
                </c:pt>
                <c:pt idx="110">
                  <c:v>0.4009126633008997</c:v>
                </c:pt>
                <c:pt idx="111">
                  <c:v>0.41011253624178934</c:v>
                </c:pt>
                <c:pt idx="112">
                  <c:v>0.41907912960152327</c:v>
                </c:pt>
                <c:pt idx="113">
                  <c:v>0.427800097651369</c:v>
                </c:pt>
                <c:pt idx="114">
                  <c:v>0.43626492980467774</c:v>
                </c:pt>
                <c:pt idx="115">
                  <c:v>0.44446493950929239</c:v>
                </c:pt>
                <c:pt idx="116">
                  <c:v>0.45239322986936886</c:v>
                </c:pt>
                <c:pt idx="117">
                  <c:v>0.46004463853712563</c:v>
                </c:pt>
                <c:pt idx="118">
                  <c:v>0.46741566466788737</c:v>
                </c:pt>
                <c:pt idx="119">
                  <c:v>0.47450438087216201</c:v>
                </c:pt>
                <c:pt idx="120">
                  <c:v>0.48131033313514909</c:v>
                </c:pt>
                <c:pt idx="121">
                  <c:v>0.48783443161917217</c:v>
                </c:pt>
                <c:pt idx="122">
                  <c:v>0.49407883513252998</c:v>
                </c:pt>
                <c:pt idx="123">
                  <c:v>0.50004683185472421</c:v>
                </c:pt>
                <c:pt idx="124">
                  <c:v>0.50574271866872844</c:v>
                </c:pt>
                <c:pt idx="125">
                  <c:v>0.51117168118098633</c:v>
                </c:pt>
                <c:pt idx="126">
                  <c:v>0.51633967622300991</c:v>
                </c:pt>
                <c:pt idx="127">
                  <c:v>0.52125331833688604</c:v>
                </c:pt>
                <c:pt idx="128">
                  <c:v>0.52591977146086555</c:v>
                </c:pt>
                <c:pt idx="129">
                  <c:v>0.5303466467586031</c:v>
                </c:pt>
                <c:pt idx="130">
                  <c:v>0.53454190728263229</c:v>
                </c:pt>
                <c:pt idx="131">
                  <c:v>0.53851377993354166</c:v>
                </c:pt>
                <c:pt idx="132">
                  <c:v>0.54227067497358428</c:v>
                </c:pt>
                <c:pt idx="133">
                  <c:v>0.54582111317824811</c:v>
                </c:pt>
                <c:pt idx="134">
                  <c:v>0.54917366056155847</c:v>
                </c:pt>
                <c:pt idx="135">
                  <c:v>0.55233687048961289</c:v>
                </c:pt>
                <c:pt idx="136">
                  <c:v>0.5553192329003831</c:v>
                </c:pt>
                <c:pt idx="137">
                  <c:v>0.55812913027405198</c:v>
                </c:pt>
                <c:pt idx="138">
                  <c:v>0.5607747999446564</c:v>
                </c:pt>
                <c:pt idx="139">
                  <c:v>0.56326430230805524</c:v>
                </c:pt>
                <c:pt idx="140">
                  <c:v>0.56560549446067876</c:v>
                </c:pt>
                <c:pt idx="141">
                  <c:v>0.56780600879569676</c:v>
                </c:pt>
                <c:pt idx="142">
                  <c:v>0.56987323608584006</c:v>
                </c:pt>
                <c:pt idx="143">
                  <c:v>0.57181431259302984</c:v>
                </c:pt>
                <c:pt idx="144">
                  <c:v>0.57363611076231524</c:v>
                </c:pt>
                <c:pt idx="145">
                  <c:v>0.57534523307972096</c:v>
                </c:pt>
                <c:pt idx="146">
                  <c:v>0.57694800869906082</c:v>
                </c:pt>
                <c:pt idx="147">
                  <c:v>0.57845049247034297</c:v>
                </c:pt>
                <c:pt idx="148">
                  <c:v>0.57985846603111046</c:v>
                </c:pt>
                <c:pt idx="149">
                  <c:v>0.58117744065108368</c:v>
                </c:pt>
                <c:pt idx="150">
                  <c:v>0.58241266154918614</c:v>
                </c:pt>
              </c:numCache>
            </c:numRef>
          </c:val>
          <c:smooth val="0"/>
          <c:extLst>
            <c:ext xmlns:c16="http://schemas.microsoft.com/office/drawing/2014/chart" uri="{C3380CC4-5D6E-409C-BE32-E72D297353CC}">
              <c16:uniqueId val="{00000002-3A38-4A5E-A0EA-323D3727F483}"/>
            </c:ext>
          </c:extLst>
        </c:ser>
        <c:ser>
          <c:idx val="3"/>
          <c:order val="3"/>
          <c:spPr>
            <a:ln w="28575" cap="rnd">
              <a:solidFill>
                <a:schemeClr val="accent4"/>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Sheet1!$L$8:$L$158</c:f>
              <c:numCache>
                <c:formatCode>0.00</c:formatCode>
                <c:ptCount val="151"/>
                <c:pt idx="0">
                  <c:v>7.4036745591739032E-5</c:v>
                </c:pt>
                <c:pt idx="1">
                  <c:v>8.1008161712601637E-5</c:v>
                </c:pt>
                <c:pt idx="2">
                  <c:v>8.8635920327334166E-5</c:v>
                </c:pt>
                <c:pt idx="3">
                  <c:v>9.6981795420046098E-5</c:v>
                </c:pt>
                <c:pt idx="4">
                  <c:v>1.0611337128000772E-4</c:v>
                </c:pt>
                <c:pt idx="5">
                  <c:v>1.1610458826076243E-4</c:v>
                </c:pt>
                <c:pt idx="6">
                  <c:v>1.2703633965547911E-4</c:v>
                </c:pt>
                <c:pt idx="7">
                  <c:v>1.3899712444719449E-4</c:v>
                </c:pt>
                <c:pt idx="8">
                  <c:v>1.5208376112987062E-4</c:v>
                </c:pt>
                <c:pt idx="9">
                  <c:v>1.664021682725289E-4</c:v>
                </c:pt>
                <c:pt idx="10">
                  <c:v>1.8206821801735151E-4</c:v>
                </c:pt>
                <c:pt idx="11">
                  <c:v>1.9920866926706506E-4</c:v>
                </c:pt>
                <c:pt idx="12">
                  <c:v>2.1796218793084665E-4</c:v>
                </c:pt>
                <c:pt idx="13">
                  <c:v>2.3848046226536757E-4</c:v>
                </c:pt>
                <c:pt idx="14">
                  <c:v>2.6092942207259397E-4</c:v>
                </c:pt>
                <c:pt idx="15">
                  <c:v>2.8549057130300182E-4</c:v>
                </c:pt>
                <c:pt idx="16">
                  <c:v>3.1236244446656555E-4</c:v>
                </c:pt>
                <c:pt idx="17">
                  <c:v>3.4176219817905087E-4</c:v>
                </c:pt>
                <c:pt idx="18">
                  <c:v>3.7392735017279948E-4</c:v>
                </c:pt>
                <c:pt idx="19">
                  <c:v>4.0911767918443983E-4</c:v>
                </c:pt>
                <c:pt idx="20">
                  <c:v>4.4761730030201853E-4</c:v>
                </c:pt>
                <c:pt idx="21">
                  <c:v>4.897369316161313E-4</c:v>
                </c:pt>
                <c:pt idx="22">
                  <c:v>5.3581636937889948E-4</c:v>
                </c:pt>
                <c:pt idx="23">
                  <c:v>5.862271903360111E-4</c:v>
                </c:pt>
                <c:pt idx="24">
                  <c:v>6.4137570146517839E-4</c:v>
                </c:pt>
                <c:pt idx="25">
                  <c:v>7.0170615903330884E-4</c:v>
                </c:pt>
                <c:pt idx="26">
                  <c:v>7.6770428067780795E-4</c:v>
                </c:pt>
                <c:pt idx="27">
                  <c:v>8.3990107612703967E-4</c:v>
                </c:pt>
                <c:pt idx="28">
                  <c:v>9.1887702420197172E-4</c:v>
                </c:pt>
                <c:pt idx="29">
                  <c:v>1.0052666258846081E-3</c:v>
                </c:pt>
                <c:pt idx="30">
                  <c:v>1.0997633654956831E-3</c:v>
                </c:pt>
                <c:pt idx="31">
                  <c:v>1.2031251143882437E-3</c:v>
                </c:pt>
                <c:pt idx="32">
                  <c:v>1.3161800140252475E-3</c:v>
                </c:pt>
                <c:pt idx="33">
                  <c:v>1.4398328778538114E-3</c:v>
                </c:pt>
                <c:pt idx="34">
                  <c:v>1.5750721539961171E-3</c:v>
                </c:pt>
                <c:pt idx="35">
                  <c:v>1.7229774934202397E-3</c:v>
                </c:pt>
                <c:pt idx="36">
                  <c:v>1.8847279708976564E-3</c:v>
                </c:pt>
                <c:pt idx="37">
                  <c:v>2.0616110086523116E-3</c:v>
                </c:pt>
                <c:pt idx="38">
                  <c:v>2.2550320551004799E-3</c:v>
                </c:pt>
                <c:pt idx="39">
                  <c:v>2.4665250733983787E-3</c:v>
                </c:pt>
                <c:pt idx="40">
                  <c:v>2.6977638965647094E-3</c:v>
                </c:pt>
                <c:pt idx="41">
                  <c:v>2.9505745076161996E-3</c:v>
                </c:pt>
                <c:pt idx="42">
                  <c:v>3.2269483043091654E-3</c:v>
                </c:pt>
                <c:pt idx="43">
                  <c:v>3.5290564085528765E-3</c:v>
                </c:pt>
                <c:pt idx="44">
                  <c:v>3.859265080151181E-3</c:v>
                </c:pt>
                <c:pt idx="45">
                  <c:v>4.2201522929970958E-3</c:v>
                </c:pt>
                <c:pt idx="46">
                  <c:v>4.6145255289050027E-3</c:v>
                </c:pt>
                <c:pt idx="47">
                  <c:v>5.0454408395777875E-3</c:v>
                </c:pt>
                <c:pt idx="48">
                  <c:v>5.5162232203728569E-3</c:v>
                </c:pt>
                <c:pt idx="49">
                  <c:v>6.030488330084253E-3</c:v>
                </c:pt>
                <c:pt idx="50">
                  <c:v>6.592165578355908E-3</c:v>
                </c:pt>
                <c:pt idx="51">
                  <c:v>7.2055225859564316E-3</c:v>
                </c:pt>
                <c:pt idx="52">
                  <c:v>7.8751910022616788E-3</c:v>
                </c:pt>
                <c:pt idx="53">
                  <c:v>8.6061936380928596E-3</c:v>
                </c:pt>
                <c:pt idx="54">
                  <c:v>9.4039728396291423E-3</c:v>
                </c:pt>
                <c:pt idx="55">
                  <c:v>1.0274419989436642E-2</c:v>
                </c:pt>
                <c:pt idx="56">
                  <c:v>1.122390597261276E-2</c:v>
                </c:pt>
                <c:pt idx="57">
                  <c:v>1.2259312388431814E-2</c:v>
                </c:pt>
                <c:pt idx="58">
                  <c:v>1.3388063219419342E-2</c:v>
                </c:pt>
                <c:pt idx="59">
                  <c:v>1.461815658916671E-2</c:v>
                </c:pt>
                <c:pt idx="60">
                  <c:v>1.5958196146119517E-2</c:v>
                </c:pt>
                <c:pt idx="61">
                  <c:v>1.7417421501804461E-2</c:v>
                </c:pt>
                <c:pt idx="62">
                  <c:v>1.9005737027433838E-2</c:v>
                </c:pt>
                <c:pt idx="63">
                  <c:v>2.0733738171765905E-2</c:v>
                </c:pt>
                <c:pt idx="64">
                  <c:v>2.2612734305163557E-2</c:v>
                </c:pt>
                <c:pt idx="65">
                  <c:v>2.4654766920279007E-2</c:v>
                </c:pt>
                <c:pt idx="66">
                  <c:v>2.6872621829872042E-2</c:v>
                </c:pt>
                <c:pt idx="67">
                  <c:v>2.9279833799280001E-2</c:v>
                </c:pt>
                <c:pt idx="68">
                  <c:v>3.1890681838838232E-2</c:v>
                </c:pt>
                <c:pt idx="69">
                  <c:v>3.4720173165816604E-2</c:v>
                </c:pt>
                <c:pt idx="70">
                  <c:v>3.7784013634197901E-2</c:v>
                </c:pt>
                <c:pt idx="71">
                  <c:v>4.1098562234595661E-2</c:v>
                </c:pt>
                <c:pt idx="72">
                  <c:v>4.4680767099616839E-2</c:v>
                </c:pt>
                <c:pt idx="73">
                  <c:v>4.8548080329279215E-2</c:v>
                </c:pt>
                <c:pt idx="74">
                  <c:v>5.2718348897580751E-2</c:v>
                </c:pt>
                <c:pt idx="75">
                  <c:v>5.7209678939465693E-2</c:v>
                </c:pt>
                <c:pt idx="76">
                  <c:v>6.2040270874949739E-2</c:v>
                </c:pt>
                <c:pt idx="77">
                  <c:v>6.7228223134194187E-2</c:v>
                </c:pt>
                <c:pt idx="78">
                  <c:v>7.2791302735042113E-2</c:v>
                </c:pt>
                <c:pt idx="79">
                  <c:v>7.8746681663114007E-2</c:v>
                </c:pt>
                <c:pt idx="80">
                  <c:v>8.5110638940292693E-2</c:v>
                </c:pt>
                <c:pt idx="81">
                  <c:v>9.1898229459051697E-2</c:v>
                </c:pt>
                <c:pt idx="82">
                  <c:v>9.9122922114368767E-2</c:v>
                </c:pt>
                <c:pt idx="83">
                  <c:v>0.10679621147174788</c:v>
                </c:pt>
                <c:pt idx="84">
                  <c:v>0.1149272091368805</c:v>
                </c:pt>
                <c:pt idx="85">
                  <c:v>0.12352222308056841</c:v>
                </c:pt>
                <c:pt idx="86">
                  <c:v>0.13258433533211267</c:v>
                </c:pt>
                <c:pt idx="87">
                  <c:v>0.14211299056388674</c:v>
                </c:pt>
                <c:pt idx="88">
                  <c:v>0.15210360999740269</c:v>
                </c:pt>
                <c:pt idx="89">
                  <c:v>0.16254724659041611</c:v>
                </c:pt>
                <c:pt idx="90">
                  <c:v>0.17343029842499763</c:v>
                </c:pt>
                <c:pt idx="91">
                  <c:v>0.18473429741892711</c:v>
                </c:pt>
                <c:pt idx="92">
                  <c:v>0.19643578975934373</c:v>
                </c:pt>
                <c:pt idx="93">
                  <c:v>0.20850632268435332</c:v>
                </c:pt>
                <c:pt idx="94">
                  <c:v>0.22091254935833898</c:v>
                </c:pt>
                <c:pt idx="95">
                  <c:v>0.23361645963046682</c:v>
                </c:pt>
                <c:pt idx="96">
                  <c:v>0.24657573956480092</c:v>
                </c:pt>
                <c:pt idx="97">
                  <c:v>0.2597442570207274</c:v>
                </c:pt>
                <c:pt idx="98">
                  <c:v>0.27307266457585194</c:v>
                </c:pt>
                <c:pt idx="99">
                  <c:v>0.28650910512491995</c:v>
                </c:pt>
                <c:pt idx="100">
                  <c:v>0.3</c:v>
                </c:pt>
                <c:pt idx="101">
                  <c:v>0.31349089487508008</c:v>
                </c:pt>
                <c:pt idx="102">
                  <c:v>0.32692733542414804</c:v>
                </c:pt>
                <c:pt idx="103">
                  <c:v>0.34025574297927258</c:v>
                </c:pt>
                <c:pt idx="104">
                  <c:v>0.35342426043519903</c:v>
                </c:pt>
                <c:pt idx="105">
                  <c:v>0.36638354036953319</c:v>
                </c:pt>
                <c:pt idx="106">
                  <c:v>0.37908745064166094</c:v>
                </c:pt>
                <c:pt idx="107">
                  <c:v>0.39149367731564666</c:v>
                </c:pt>
                <c:pt idx="108">
                  <c:v>0.40356421024065625</c:v>
                </c:pt>
                <c:pt idx="109">
                  <c:v>0.41526570258107287</c:v>
                </c:pt>
                <c:pt idx="110">
                  <c:v>0.42656970157500235</c:v>
                </c:pt>
                <c:pt idx="111">
                  <c:v>0.43745275340958389</c:v>
                </c:pt>
                <c:pt idx="112">
                  <c:v>0.44789639000259723</c:v>
                </c:pt>
                <c:pt idx="113">
                  <c:v>0.45788700943611321</c:v>
                </c:pt>
                <c:pt idx="114">
                  <c:v>0.46741566466788725</c:v>
                </c:pt>
                <c:pt idx="115">
                  <c:v>0.47647777691943149</c:v>
                </c:pt>
                <c:pt idx="116">
                  <c:v>0.4850727908631195</c:v>
                </c:pt>
                <c:pt idx="117">
                  <c:v>0.49320378852825209</c:v>
                </c:pt>
                <c:pt idx="118">
                  <c:v>0.50087707788563118</c:v>
                </c:pt>
                <c:pt idx="119">
                  <c:v>0.50810177054094829</c:v>
                </c:pt>
                <c:pt idx="120">
                  <c:v>0.5148893610597074</c:v>
                </c:pt>
                <c:pt idx="121">
                  <c:v>0.52125331833688593</c:v>
                </c:pt>
                <c:pt idx="122">
                  <c:v>0.52720869726495778</c:v>
                </c:pt>
                <c:pt idx="123">
                  <c:v>0.53277177686580579</c:v>
                </c:pt>
                <c:pt idx="124">
                  <c:v>0.53795972912505019</c:v>
                </c:pt>
                <c:pt idx="125">
                  <c:v>0.54279032106053438</c:v>
                </c:pt>
                <c:pt idx="126">
                  <c:v>0.54728165110241922</c:v>
                </c:pt>
                <c:pt idx="127">
                  <c:v>0.55145191967072071</c:v>
                </c:pt>
                <c:pt idx="128">
                  <c:v>0.5553192329003831</c:v>
                </c:pt>
                <c:pt idx="129">
                  <c:v>0.55890143776540435</c:v>
                </c:pt>
                <c:pt idx="130">
                  <c:v>0.56221598636580206</c:v>
                </c:pt>
                <c:pt idx="131">
                  <c:v>0.56527982683418343</c:v>
                </c:pt>
                <c:pt idx="132">
                  <c:v>0.56810931816116172</c:v>
                </c:pt>
                <c:pt idx="133">
                  <c:v>0.57072016620071997</c:v>
                </c:pt>
                <c:pt idx="134">
                  <c:v>0.57312737817012793</c:v>
                </c:pt>
                <c:pt idx="135">
                  <c:v>0.57534523307972096</c:v>
                </c:pt>
                <c:pt idx="136">
                  <c:v>0.57738726569483645</c:v>
                </c:pt>
                <c:pt idx="137">
                  <c:v>0.57926626182823415</c:v>
                </c:pt>
                <c:pt idx="138">
                  <c:v>0.58099426297256618</c:v>
                </c:pt>
                <c:pt idx="139">
                  <c:v>0.5825825784981955</c:v>
                </c:pt>
                <c:pt idx="140">
                  <c:v>0.58404180385388038</c:v>
                </c:pt>
                <c:pt idx="141">
                  <c:v>0.58538184341083332</c:v>
                </c:pt>
                <c:pt idx="142">
                  <c:v>0.58661193678058055</c:v>
                </c:pt>
                <c:pt idx="143">
                  <c:v>0.58774068761156817</c:v>
                </c:pt>
                <c:pt idx="144">
                  <c:v>0.58877609402738729</c:v>
                </c:pt>
                <c:pt idx="145">
                  <c:v>0.58972558001056341</c:v>
                </c:pt>
                <c:pt idx="146">
                  <c:v>0.59059602716037074</c:v>
                </c:pt>
                <c:pt idx="147">
                  <c:v>0.59139380636190708</c:v>
                </c:pt>
                <c:pt idx="148">
                  <c:v>0.59212480899773823</c:v>
                </c:pt>
                <c:pt idx="149">
                  <c:v>0.59279447741404356</c:v>
                </c:pt>
                <c:pt idx="150">
                  <c:v>0.59340783442164413</c:v>
                </c:pt>
              </c:numCache>
            </c:numRef>
          </c:val>
          <c:smooth val="0"/>
          <c:extLst>
            <c:ext xmlns:c16="http://schemas.microsoft.com/office/drawing/2014/chart" uri="{C3380CC4-5D6E-409C-BE32-E72D297353CC}">
              <c16:uniqueId val="{00000003-3A38-4A5E-A0EA-323D3727F483}"/>
            </c:ext>
          </c:extLst>
        </c:ser>
        <c:ser>
          <c:idx val="4"/>
          <c:order val="4"/>
          <c:spPr>
            <a:ln w="28575" cap="rnd">
              <a:solidFill>
                <a:schemeClr val="accent5"/>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Sheet1!$M$8:$M$158</c:f>
              <c:numCache>
                <c:formatCode>0.00</c:formatCode>
                <c:ptCount val="151"/>
                <c:pt idx="0">
                  <c:v>1.0020853108857109E-5</c:v>
                </c:pt>
                <c:pt idx="1">
                  <c:v>1.1186036849321362E-5</c:v>
                </c:pt>
                <c:pt idx="2">
                  <c:v>1.2486700561348457E-5</c:v>
                </c:pt>
                <c:pt idx="3">
                  <c:v>1.3938596279255758E-5</c:v>
                </c:pt>
                <c:pt idx="4">
                  <c:v>1.5559307329854007E-5</c:v>
                </c:pt>
                <c:pt idx="5">
                  <c:v>1.7368461191965586E-5</c:v>
                </c:pt>
                <c:pt idx="6">
                  <c:v>1.9387967087242006E-5</c:v>
                </c:pt>
                <c:pt idx="7">
                  <c:v>2.1642281173167954E-5</c:v>
                </c:pt>
                <c:pt idx="8">
                  <c:v>2.4158702541773591E-5</c:v>
                </c:pt>
                <c:pt idx="9">
                  <c:v>2.6967703598599438E-5</c:v>
                </c:pt>
                <c:pt idx="10">
                  <c:v>3.0103298810258522E-5</c:v>
                </c:pt>
                <c:pt idx="11">
                  <c:v>3.3603456270402581E-5</c:v>
                </c:pt>
                <c:pt idx="12">
                  <c:v>3.7510557048458052E-5</c:v>
                </c:pt>
                <c:pt idx="13">
                  <c:v>4.1871907859182721E-5</c:v>
                </c:pt>
                <c:pt idx="14">
                  <c:v>4.6740313230613935E-5</c:v>
                </c:pt>
                <c:pt idx="15">
                  <c:v>5.2174714060767321E-5</c:v>
                </c:pt>
                <c:pt idx="16">
                  <c:v>5.8240900247759773E-5</c:v>
                </c:pt>
                <c:pt idx="17">
                  <c:v>6.5012305963014575E-5</c:v>
                </c:pt>
                <c:pt idx="18">
                  <c:v>7.2570897122983314E-5</c:v>
                </c:pt>
                <c:pt idx="19">
                  <c:v>8.1008161712601637E-5</c:v>
                </c:pt>
                <c:pt idx="20">
                  <c:v>9.0426214835854447E-5</c:v>
                </c:pt>
                <c:pt idx="21">
                  <c:v>1.0093903172902097E-4</c:v>
                </c:pt>
                <c:pt idx="22">
                  <c:v>1.1267382348546172E-4</c:v>
                </c:pt>
                <c:pt idx="23">
                  <c:v>1.2577257192374912E-4</c:v>
                </c:pt>
                <c:pt idx="24">
                  <c:v>1.4039374190170603E-4</c:v>
                </c:pt>
                <c:pt idx="25">
                  <c:v>1.5671419145743163E-4</c:v>
                </c:pt>
                <c:pt idx="26">
                  <c:v>1.7493130246640923E-4</c:v>
                </c:pt>
                <c:pt idx="27">
                  <c:v>1.9526535706500606E-4</c:v>
                </c:pt>
                <c:pt idx="28">
                  <c:v>2.1796218793084665E-4</c:v>
                </c:pt>
                <c:pt idx="29">
                  <c:v>2.432961336574724E-4</c:v>
                </c:pt>
                <c:pt idx="30">
                  <c:v>2.7157333394432098E-4</c:v>
                </c:pt>
                <c:pt idx="31">
                  <c:v>3.0313540317542919E-4</c:v>
                </c:pt>
                <c:pt idx="32">
                  <c:v>3.3836352521534219E-4</c:v>
                </c:pt>
                <c:pt idx="33">
                  <c:v>3.7768301694438553E-4</c:v>
                </c:pt>
                <c:pt idx="34">
                  <c:v>4.2156841322499338E-4</c:v>
                </c:pt>
                <c:pt idx="35">
                  <c:v>4.705491316746155E-4</c:v>
                </c:pt>
                <c:pt idx="36">
                  <c:v>5.2521578185754246E-4</c:v>
                </c:pt>
                <c:pt idx="37">
                  <c:v>5.862271903360111E-4</c:v>
                </c:pt>
                <c:pt idx="38">
                  <c:v>6.5431822047658347E-4</c:v>
                </c:pt>
                <c:pt idx="39">
                  <c:v>7.3030847402386577E-4</c:v>
                </c:pt>
                <c:pt idx="40">
                  <c:v>8.151119702573754E-4</c:v>
                </c:pt>
                <c:pt idx="41">
                  <c:v>9.0974790805735774E-4</c:v>
                </c:pt>
                <c:pt idx="42">
                  <c:v>1.0153526264278247E-3</c:v>
                </c:pt>
                <c:pt idx="43">
                  <c:v>1.1331928899493105E-3</c:v>
                </c:pt>
                <c:pt idx="44">
                  <c:v>1.2646806372259508E-3</c:v>
                </c:pt>
                <c:pt idx="45">
                  <c:v>1.4113893425868886E-3</c:v>
                </c:pt>
                <c:pt idx="46">
                  <c:v>1.5750721539961156E-3</c:v>
                </c:pt>
                <c:pt idx="47">
                  <c:v>1.7576819831608516E-3</c:v>
                </c:pt>
                <c:pt idx="48">
                  <c:v>1.9613937369831716E-3</c:v>
                </c:pt>
                <c:pt idx="49">
                  <c:v>2.188628892464955E-3</c:v>
                </c:pt>
                <c:pt idx="50">
                  <c:v>2.4420826295376763E-3</c:v>
                </c:pt>
                <c:pt idx="51">
                  <c:v>2.7247537474985248E-3</c:v>
                </c:pt>
                <c:pt idx="52">
                  <c:v>3.0399776000797521E-3</c:v>
                </c:pt>
                <c:pt idx="53">
                  <c:v>3.3914622907422446E-3</c:v>
                </c:pt>
                <c:pt idx="54">
                  <c:v>3.7833283724015183E-3</c:v>
                </c:pt>
                <c:pt idx="55">
                  <c:v>4.2201522929970958E-3</c:v>
                </c:pt>
                <c:pt idx="56">
                  <c:v>4.70701381827338E-3</c:v>
                </c:pt>
                <c:pt idx="57">
                  <c:v>5.2495476435882359E-3</c:v>
                </c:pt>
                <c:pt idx="58">
                  <c:v>5.8539993747308127E-3</c:v>
                </c:pt>
                <c:pt idx="59">
                  <c:v>6.5272860102443542E-3</c:v>
                </c:pt>
                <c:pt idx="60">
                  <c:v>7.277060990564542E-3</c:v>
                </c:pt>
                <c:pt idx="61">
                  <c:v>8.1117837875817819E-3</c:v>
                </c:pt>
                <c:pt idx="62">
                  <c:v>9.0407938863556921E-3</c:v>
                </c:pt>
                <c:pt idx="63">
                  <c:v>1.0074388852088291E-2</c:v>
                </c:pt>
                <c:pt idx="64">
                  <c:v>1.122390597261276E-2</c:v>
                </c:pt>
                <c:pt idx="65">
                  <c:v>1.2501806711208253E-2</c:v>
                </c:pt>
                <c:pt idx="66">
                  <c:v>1.3921762887386445E-2</c:v>
                </c:pt>
                <c:pt idx="67">
                  <c:v>1.5498743114798435E-2</c:v>
                </c:pt>
                <c:pt idx="68">
                  <c:v>1.7249097555923982E-2</c:v>
                </c:pt>
                <c:pt idx="69">
                  <c:v>1.919063849371995E-2</c:v>
                </c:pt>
                <c:pt idx="70">
                  <c:v>2.1342713563581705E-2</c:v>
                </c:pt>
                <c:pt idx="71">
                  <c:v>2.3726267730571772E-2</c:v>
                </c:pt>
                <c:pt idx="72">
                  <c:v>2.636388923768479E-2</c:v>
                </c:pt>
                <c:pt idx="73">
                  <c:v>2.9279833799279991E-2</c:v>
                </c:pt>
                <c:pt idx="74">
                  <c:v>3.2500020288741639E-2</c:v>
                </c:pt>
                <c:pt idx="75">
                  <c:v>3.6051990104404574E-2</c:v>
                </c:pt>
                <c:pt idx="76">
                  <c:v>3.9964821345054392E-2</c:v>
                </c:pt>
                <c:pt idx="77">
                  <c:v>4.4268987961479177E-2</c:v>
                </c:pt>
                <c:pt idx="78">
                  <c:v>4.8996153276956798E-2</c:v>
                </c:pt>
                <c:pt idx="79">
                  <c:v>5.4178886821751905E-2</c:v>
                </c:pt>
                <c:pt idx="80">
                  <c:v>5.9850293471811082E-2</c:v>
                </c:pt>
                <c:pt idx="81">
                  <c:v>6.6043544617501809E-2</c:v>
                </c:pt>
                <c:pt idx="82">
                  <c:v>7.2791302735042113E-2</c:v>
                </c:pt>
                <c:pt idx="83">
                  <c:v>8.0125033519927474E-2</c:v>
                </c:pt>
                <c:pt idx="84">
                  <c:v>8.8074203880829427E-2</c:v>
                </c:pt>
                <c:pt idx="85">
                  <c:v>9.6665369745951135E-2</c:v>
                </c:pt>
                <c:pt idx="86">
                  <c:v>0.10592116486747002</c:v>
                </c:pt>
                <c:pt idx="87">
                  <c:v>0.11585921053992985</c:v>
                </c:pt>
                <c:pt idx="88">
                  <c:v>0.12649097608664828</c:v>
                </c:pt>
                <c:pt idx="89">
                  <c:v>0.13782063057203886</c:v>
                </c:pt>
                <c:pt idx="90">
                  <c:v>0.14984393664292942</c:v>
                </c:pt>
                <c:pt idx="91">
                  <c:v>0.16254724659041611</c:v>
                </c:pt>
                <c:pt idx="92">
                  <c:v>0.17590666734385946</c:v>
                </c:pt>
                <c:pt idx="93">
                  <c:v>0.18988746375821061</c:v>
                </c:pt>
                <c:pt idx="94">
                  <c:v>0.20444376692916874</c:v>
                </c:pt>
                <c:pt idx="95">
                  <c:v>0.21951864539351959</c:v>
                </c:pt>
                <c:pt idx="96">
                  <c:v>0.23504458155209135</c:v>
                </c:pt>
                <c:pt idx="97">
                  <c:v>0.25094437389489826</c:v>
                </c:pt>
                <c:pt idx="98">
                  <c:v>0.26713245893567111</c:v>
                </c:pt>
                <c:pt idx="99">
                  <c:v>0.2835166173932438</c:v>
                </c:pt>
                <c:pt idx="100">
                  <c:v>0.3</c:v>
                </c:pt>
                <c:pt idx="101">
                  <c:v>0.31648338260675624</c:v>
                </c:pt>
                <c:pt idx="102">
                  <c:v>0.33286754106432886</c:v>
                </c:pt>
                <c:pt idx="103">
                  <c:v>0.34905562610510177</c:v>
                </c:pt>
                <c:pt idx="104">
                  <c:v>0.36495541844790857</c:v>
                </c:pt>
                <c:pt idx="105">
                  <c:v>0.38048135460648042</c:v>
                </c:pt>
                <c:pt idx="106">
                  <c:v>0.39555623307083126</c:v>
                </c:pt>
                <c:pt idx="107">
                  <c:v>0.41011253624178934</c:v>
                </c:pt>
                <c:pt idx="108">
                  <c:v>0.42409333265614052</c:v>
                </c:pt>
                <c:pt idx="109">
                  <c:v>0.43745275340958389</c:v>
                </c:pt>
                <c:pt idx="110">
                  <c:v>0.45015606335707059</c:v>
                </c:pt>
                <c:pt idx="111">
                  <c:v>0.46217936942796117</c:v>
                </c:pt>
                <c:pt idx="112">
                  <c:v>0.47350902391335176</c:v>
                </c:pt>
                <c:pt idx="113">
                  <c:v>0.48414078946007011</c:v>
                </c:pt>
                <c:pt idx="114">
                  <c:v>0.49407883513252998</c:v>
                </c:pt>
                <c:pt idx="115">
                  <c:v>0.50333463025404879</c:v>
                </c:pt>
                <c:pt idx="116">
                  <c:v>0.51192579611917055</c:v>
                </c:pt>
                <c:pt idx="117">
                  <c:v>0.51987496648007248</c:v>
                </c:pt>
                <c:pt idx="118">
                  <c:v>0.52720869726495778</c:v>
                </c:pt>
                <c:pt idx="119">
                  <c:v>0.53395645538249814</c:v>
                </c:pt>
                <c:pt idx="120">
                  <c:v>0.54014970652818883</c:v>
                </c:pt>
                <c:pt idx="121">
                  <c:v>0.54582111317824811</c:v>
                </c:pt>
                <c:pt idx="122">
                  <c:v>0.55100384672304314</c:v>
                </c:pt>
                <c:pt idx="123">
                  <c:v>0.55573101203852082</c:v>
                </c:pt>
                <c:pt idx="124">
                  <c:v>0.56003517865494556</c:v>
                </c:pt>
                <c:pt idx="125">
                  <c:v>0.56394800989559546</c:v>
                </c:pt>
                <c:pt idx="126">
                  <c:v>0.56749997971125832</c:v>
                </c:pt>
                <c:pt idx="127">
                  <c:v>0.57072016620071997</c:v>
                </c:pt>
                <c:pt idx="128">
                  <c:v>0.57363611076231524</c:v>
                </c:pt>
                <c:pt idx="129">
                  <c:v>0.57627373226942813</c:v>
                </c:pt>
                <c:pt idx="130">
                  <c:v>0.57865728643641834</c:v>
                </c:pt>
                <c:pt idx="131">
                  <c:v>0.58080936150628004</c:v>
                </c:pt>
                <c:pt idx="132">
                  <c:v>0.5827509024440759</c:v>
                </c:pt>
                <c:pt idx="133">
                  <c:v>0.5845012568852016</c:v>
                </c:pt>
                <c:pt idx="134">
                  <c:v>0.58607823711261342</c:v>
                </c:pt>
                <c:pt idx="135">
                  <c:v>0.58749819328879171</c:v>
                </c:pt>
                <c:pt idx="136">
                  <c:v>0.58877609402738729</c:v>
                </c:pt>
                <c:pt idx="137">
                  <c:v>0.58992561114791164</c:v>
                </c:pt>
                <c:pt idx="138">
                  <c:v>0.59095920611364428</c:v>
                </c:pt>
                <c:pt idx="139">
                  <c:v>0.59188821621241827</c:v>
                </c:pt>
                <c:pt idx="140">
                  <c:v>0.5927229390094354</c:v>
                </c:pt>
                <c:pt idx="141">
                  <c:v>0.59347271398975565</c:v>
                </c:pt>
                <c:pt idx="142">
                  <c:v>0.59414600062526923</c:v>
                </c:pt>
                <c:pt idx="143">
                  <c:v>0.59475045235641166</c:v>
                </c:pt>
                <c:pt idx="144">
                  <c:v>0.59529298618172655</c:v>
                </c:pt>
                <c:pt idx="145">
                  <c:v>0.59577984770700287</c:v>
                </c:pt>
                <c:pt idx="146">
                  <c:v>0.59621667162759839</c:v>
                </c:pt>
                <c:pt idx="147">
                  <c:v>0.59660853770925781</c:v>
                </c:pt>
                <c:pt idx="148">
                  <c:v>0.59696002239992019</c:v>
                </c:pt>
                <c:pt idx="149">
                  <c:v>0.59727524625250139</c:v>
                </c:pt>
                <c:pt idx="150">
                  <c:v>0.59755791737046238</c:v>
                </c:pt>
              </c:numCache>
            </c:numRef>
          </c:val>
          <c:smooth val="0"/>
          <c:extLst>
            <c:ext xmlns:c16="http://schemas.microsoft.com/office/drawing/2014/chart" uri="{C3380CC4-5D6E-409C-BE32-E72D297353CC}">
              <c16:uniqueId val="{00000004-3A38-4A5E-A0EA-323D3727F483}"/>
            </c:ext>
          </c:extLst>
        </c:ser>
        <c:dLbls>
          <c:showLegendKey val="0"/>
          <c:showVal val="0"/>
          <c:showCatName val="0"/>
          <c:showSerName val="0"/>
          <c:showPercent val="0"/>
          <c:showBubbleSize val="0"/>
        </c:dLbls>
        <c:smooth val="0"/>
        <c:axId val="526578536"/>
        <c:axId val="526578864"/>
      </c:lineChart>
      <c:catAx>
        <c:axId val="526578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26578864"/>
        <c:crosses val="autoZero"/>
        <c:auto val="1"/>
        <c:lblAlgn val="ctr"/>
        <c:lblOffset val="100"/>
        <c:tickLblSkip val="25"/>
        <c:tickMarkSkip val="25"/>
        <c:noMultiLvlLbl val="0"/>
      </c:catAx>
      <c:valAx>
        <c:axId val="52657886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r>
                  <a:rPr lang="en-US"/>
                  <a:t>Contraceptive Prevalence</a:t>
                </a:r>
              </a:p>
            </c:rich>
          </c:tx>
          <c:layout>
            <c:manualLayout>
              <c:xMode val="edge"/>
              <c:yMode val="edge"/>
              <c:x val="3.3832923963833403E-2"/>
              <c:y val="0.1447975325191260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0.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26578536"/>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sz="1400">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67599780485595"/>
          <c:y val="5.5593506436766742E-2"/>
          <c:w val="0.63347554705440445"/>
          <c:h val="0.76958979519055271"/>
        </c:manualLayout>
      </c:layout>
      <c:lineChart>
        <c:grouping val="standard"/>
        <c:varyColors val="0"/>
        <c:ser>
          <c:idx val="0"/>
          <c:order val="0"/>
          <c:spPr>
            <a:ln w="28575" cap="rnd">
              <a:solidFill>
                <a:schemeClr val="accent1"/>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Sheet1!$N$8:$N$158</c:f>
              <c:numCache>
                <c:formatCode>0.00</c:formatCode>
                <c:ptCount val="151"/>
                <c:pt idx="0">
                  <c:v>3.011782915928185E-3</c:v>
                </c:pt>
                <c:pt idx="1">
                  <c:v>3.1651142197478221E-3</c:v>
                </c:pt>
                <c:pt idx="2">
                  <c:v>3.3261936049268871E-3</c:v>
                </c:pt>
                <c:pt idx="3">
                  <c:v>3.4954065351067492E-3</c:v>
                </c:pt>
                <c:pt idx="4">
                  <c:v>3.6731570189219502E-3</c:v>
                </c:pt>
                <c:pt idx="5">
                  <c:v>3.859868436170393E-3</c:v>
                </c:pt>
                <c:pt idx="6">
                  <c:v>4.0559843937815199E-3</c:v>
                </c:pt>
                <c:pt idx="7">
                  <c:v>4.2619696118757489E-3</c:v>
                </c:pt>
                <c:pt idx="8">
                  <c:v>4.4783108401069424E-3</c:v>
                </c:pt>
                <c:pt idx="9">
                  <c:v>4.7055178043631319E-3</c:v>
                </c:pt>
                <c:pt idx="10">
                  <c:v>4.9441241837669316E-3</c:v>
                </c:pt>
                <c:pt idx="11">
                  <c:v>5.1946886177650295E-3</c:v>
                </c:pt>
                <c:pt idx="12">
                  <c:v>5.4577957429234065E-3</c:v>
                </c:pt>
                <c:pt idx="13">
                  <c:v>5.7340572588502189E-3</c:v>
                </c:pt>
                <c:pt idx="14">
                  <c:v>6.0241130224491504E-3</c:v>
                </c:pt>
                <c:pt idx="15">
                  <c:v>6.3286321694604637E-3</c:v>
                </c:pt>
                <c:pt idx="16">
                  <c:v>6.6483142619728746E-3</c:v>
                </c:pt>
                <c:pt idx="17">
                  <c:v>6.9838904602839988E-3</c:v>
                </c:pt>
                <c:pt idx="18">
                  <c:v>7.3361247171484199E-3</c:v>
                </c:pt>
                <c:pt idx="19">
                  <c:v>7.7058149920774819E-3</c:v>
                </c:pt>
                <c:pt idx="20">
                  <c:v>8.0937944829412023E-3</c:v>
                </c:pt>
                <c:pt idx="21">
                  <c:v>8.5009328716675724E-3</c:v>
                </c:pt>
                <c:pt idx="22">
                  <c:v>8.9281375803348748E-3</c:v>
                </c:pt>
                <c:pt idx="23">
                  <c:v>9.3763550334061904E-3</c:v>
                </c:pt>
                <c:pt idx="24">
                  <c:v>9.8465719212587101E-3</c:v>
                </c:pt>
                <c:pt idx="25">
                  <c:v>1.0339816459511528E-2</c:v>
                </c:pt>
                <c:pt idx="26">
                  <c:v>1.0857159637951138E-2</c:v>
                </c:pt>
                <c:pt idx="27">
                  <c:v>1.1399716452092274E-2</c:v>
                </c:pt>
                <c:pt idx="28">
                  <c:v>1.1968647109589635E-2</c:v>
                </c:pt>
                <c:pt idx="29">
                  <c:v>1.2565158202832856E-2</c:v>
                </c:pt>
                <c:pt idx="30">
                  <c:v>1.3190503838110344E-2</c:v>
                </c:pt>
                <c:pt idx="31">
                  <c:v>1.3845986710716603E-2</c:v>
                </c:pt>
                <c:pt idx="32">
                  <c:v>1.4532959114302723E-2</c:v>
                </c:pt>
                <c:pt idx="33">
                  <c:v>1.5252823871630166E-2</c:v>
                </c:pt>
                <c:pt idx="34">
                  <c:v>1.6007035172686274E-2</c:v>
                </c:pt>
                <c:pt idx="35">
                  <c:v>1.6797099304858256E-2</c:v>
                </c:pt>
                <c:pt idx="36">
                  <c:v>1.7624575258543961E-2</c:v>
                </c:pt>
                <c:pt idx="37">
                  <c:v>1.849107519020925E-2</c:v>
                </c:pt>
                <c:pt idx="38">
                  <c:v>1.9398264723488753E-2</c:v>
                </c:pt>
                <c:pt idx="39">
                  <c:v>2.0347863067479367E-2</c:v>
                </c:pt>
                <c:pt idx="40">
                  <c:v>2.1341642929905053E-2</c:v>
                </c:pt>
                <c:pt idx="41">
                  <c:v>2.2381430201350524E-2</c:v>
                </c:pt>
                <c:pt idx="42">
                  <c:v>2.3469103385287973E-2</c:v>
                </c:pt>
                <c:pt idx="43">
                  <c:v>2.4606592747173341E-2</c:v>
                </c:pt>
                <c:pt idx="44">
                  <c:v>2.5795879154490928E-2</c:v>
                </c:pt>
                <c:pt idx="45">
                  <c:v>2.7038992578303434E-2</c:v>
                </c:pt>
                <c:pt idx="46">
                  <c:v>2.8338010225648417E-2</c:v>
                </c:pt>
                <c:pt idx="47">
                  <c:v>2.9695054271048443E-2</c:v>
                </c:pt>
                <c:pt idx="48">
                  <c:v>3.1112289154506065E-2</c:v>
                </c:pt>
                <c:pt idx="49">
                  <c:v>3.2591918412682962E-2</c:v>
                </c:pt>
                <c:pt idx="50">
                  <c:v>3.4136181009559598E-2</c:v>
                </c:pt>
                <c:pt idx="51">
                  <c:v>3.5747347132790264E-2</c:v>
                </c:pt>
                <c:pt idx="52">
                  <c:v>3.7427713422265058E-2</c:v>
                </c:pt>
                <c:pt idx="53">
                  <c:v>3.9179597598122062E-2</c:v>
                </c:pt>
                <c:pt idx="54">
                  <c:v>4.1005332456685251E-2</c:v>
                </c:pt>
                <c:pt idx="55">
                  <c:v>4.2907259204599271E-2</c:v>
                </c:pt>
                <c:pt idx="56">
                  <c:v>4.488772010385831E-2</c:v>
                </c:pt>
                <c:pt idx="57">
                  <c:v>4.6949050403550588E-2</c:v>
                </c:pt>
                <c:pt idx="58">
                  <c:v>4.9093569538025815E-2</c:v>
                </c:pt>
                <c:pt idx="59">
                  <c:v>5.1323571575905877E-2</c:v>
                </c:pt>
                <c:pt idx="60">
                  <c:v>5.36413149099529E-2</c:v>
                </c:pt>
                <c:pt idx="61">
                  <c:v>5.6049011184337375E-2</c:v>
                </c:pt>
                <c:pt idx="62">
                  <c:v>5.8548813463349031E-2</c:v>
                </c:pt>
                <c:pt idx="63">
                  <c:v>6.1142803654092422E-2</c:v>
                </c:pt>
                <c:pt idx="64">
                  <c:v>6.3832979205219506E-2</c:v>
                </c:pt>
                <c:pt idx="65">
                  <c:v>6.6621239114260267E-2</c:v>
                </c:pt>
                <c:pt idx="66">
                  <c:v>6.9509369287590606E-2</c:v>
                </c:pt>
                <c:pt idx="67">
                  <c:v>7.2499027309463351E-2</c:v>
                </c:pt>
                <c:pt idx="68">
                  <c:v>7.559172668973399E-2</c:v>
                </c:pt>
                <c:pt idx="69">
                  <c:v>7.8788820673817914E-2</c:v>
                </c:pt>
                <c:pt idx="70">
                  <c:v>8.209148571286036E-2</c:v>
                </c:pt>
                <c:pt idx="71">
                  <c:v>8.550070470689082E-2</c:v>
                </c:pt>
                <c:pt idx="72">
                  <c:v>8.9017250148638205E-2</c:v>
                </c:pt>
                <c:pt idx="73">
                  <c:v>9.2641667310426293E-2</c:v>
                </c:pt>
                <c:pt idx="74">
                  <c:v>9.6374257630848628E-2</c:v>
                </c:pt>
                <c:pt idx="75">
                  <c:v>0.10021506247138899</c:v>
                </c:pt>
                <c:pt idx="76">
                  <c:v>0.10416384742544205</c:v>
                </c:pt>
                <c:pt idx="77">
                  <c:v>0.1082200873729</c:v>
                </c:pt>
                <c:pt idx="78">
                  <c:v>0.11238295248219705</c:v>
                </c:pt>
                <c:pt idx="79">
                  <c:v>0.11665129536803071</c:v>
                </c:pt>
                <c:pt idx="80">
                  <c:v>0.12102363961649781</c:v>
                </c:pt>
                <c:pt idx="81">
                  <c:v>0.1254981698897116</c:v>
                </c:pt>
                <c:pt idx="82">
                  <c:v>0.13007272381874821</c:v>
                </c:pt>
                <c:pt idx="83">
                  <c:v>0.13474478588671215</c:v>
                </c:pt>
                <c:pt idx="84">
                  <c:v>0.13951148349257439</c:v>
                </c:pt>
                <c:pt idx="85">
                  <c:v>0.14436958537107317</c:v>
                </c:pt>
                <c:pt idx="86">
                  <c:v>0.14931550252432524</c:v>
                </c:pt>
                <c:pt idx="87">
                  <c:v>0.15434529179692555</c:v>
                </c:pt>
                <c:pt idx="88">
                  <c:v>0.15945466219839205</c:v>
                </c:pt>
                <c:pt idx="89">
                  <c:v>0.16463898404513971</c:v>
                </c:pt>
                <c:pt idx="90">
                  <c:v>0.16989330095916544</c:v>
                </c:pt>
                <c:pt idx="91">
                  <c:v>0.17521234472285011</c:v>
                </c:pt>
                <c:pt idx="92">
                  <c:v>0.1805905529493966</c:v>
                </c:pt>
                <c:pt idx="93">
                  <c:v>0.18602208948720148</c:v>
                </c:pt>
                <c:pt idx="94">
                  <c:v>0.19150086743475345</c:v>
                </c:pt>
                <c:pt idx="95">
                  <c:v>0.19702057460139086</c:v>
                </c:pt>
                <c:pt idx="96">
                  <c:v>0.20257470120938498</c:v>
                </c:pt>
                <c:pt idx="97">
                  <c:v>0.2081565695953127</c:v>
                </c:pt>
                <c:pt idx="98">
                  <c:v>0.21375936563447701</c:v>
                </c:pt>
                <c:pt idx="99">
                  <c:v>0.21937617158210532</c:v>
                </c:pt>
                <c:pt idx="100">
                  <c:v>0.22500000000000001</c:v>
                </c:pt>
                <c:pt idx="101">
                  <c:v>0.23062382841789467</c:v>
                </c:pt>
                <c:pt idx="102">
                  <c:v>0.23624063436552301</c:v>
                </c:pt>
                <c:pt idx="103">
                  <c:v>0.24184343040468731</c:v>
                </c:pt>
                <c:pt idx="104">
                  <c:v>0.24742529879061509</c:v>
                </c:pt>
                <c:pt idx="105">
                  <c:v>0.25297942539860913</c:v>
                </c:pt>
                <c:pt idx="106">
                  <c:v>0.25849913256524659</c:v>
                </c:pt>
                <c:pt idx="107">
                  <c:v>0.26397791051279856</c:v>
                </c:pt>
                <c:pt idx="108">
                  <c:v>0.26940944705060338</c:v>
                </c:pt>
                <c:pt idx="109">
                  <c:v>0.27478765527714993</c:v>
                </c:pt>
                <c:pt idx="110">
                  <c:v>0.28010669904083457</c:v>
                </c:pt>
                <c:pt idx="111">
                  <c:v>0.2853610159548603</c:v>
                </c:pt>
                <c:pt idx="112">
                  <c:v>0.29054533780160796</c:v>
                </c:pt>
                <c:pt idx="113">
                  <c:v>0.29565470820307443</c:v>
                </c:pt>
                <c:pt idx="114">
                  <c:v>0.30068449747567477</c:v>
                </c:pt>
                <c:pt idx="115">
                  <c:v>0.30563041462892682</c:v>
                </c:pt>
                <c:pt idx="116">
                  <c:v>0.31048851650742559</c:v>
                </c:pt>
                <c:pt idx="117">
                  <c:v>0.31525521411328783</c:v>
                </c:pt>
                <c:pt idx="118">
                  <c:v>0.31992727618125177</c:v>
                </c:pt>
                <c:pt idx="119">
                  <c:v>0.32450183011028838</c:v>
                </c:pt>
                <c:pt idx="120">
                  <c:v>0.3289763603835022</c:v>
                </c:pt>
                <c:pt idx="121">
                  <c:v>0.33334870463196931</c:v>
                </c:pt>
                <c:pt idx="122">
                  <c:v>0.33761704751780297</c:v>
                </c:pt>
                <c:pt idx="123">
                  <c:v>0.3417799126271</c:v>
                </c:pt>
                <c:pt idx="124">
                  <c:v>0.34583615257455796</c:v>
                </c:pt>
                <c:pt idx="125">
                  <c:v>0.34978493752861101</c:v>
                </c:pt>
                <c:pt idx="126">
                  <c:v>0.3536257423691514</c:v>
                </c:pt>
                <c:pt idx="127">
                  <c:v>0.35735833268957373</c:v>
                </c:pt>
                <c:pt idx="128">
                  <c:v>0.36098274985136181</c:v>
                </c:pt>
                <c:pt idx="129">
                  <c:v>0.36449929529310915</c:v>
                </c:pt>
                <c:pt idx="130">
                  <c:v>0.36790851428713961</c:v>
                </c:pt>
                <c:pt idx="131">
                  <c:v>0.37121117932618208</c:v>
                </c:pt>
                <c:pt idx="132">
                  <c:v>0.37440827331026599</c:v>
                </c:pt>
                <c:pt idx="133">
                  <c:v>0.37750097269053667</c:v>
                </c:pt>
                <c:pt idx="134">
                  <c:v>0.38049063071240941</c:v>
                </c:pt>
                <c:pt idx="135">
                  <c:v>0.38337876088573974</c:v>
                </c:pt>
                <c:pt idx="136">
                  <c:v>0.38616702079478055</c:v>
                </c:pt>
                <c:pt idx="137">
                  <c:v>0.3888571963459076</c:v>
                </c:pt>
                <c:pt idx="138">
                  <c:v>0.39145118653665095</c:v>
                </c:pt>
                <c:pt idx="139">
                  <c:v>0.39395098881566259</c:v>
                </c:pt>
                <c:pt idx="140">
                  <c:v>0.39635868509004707</c:v>
                </c:pt>
                <c:pt idx="141">
                  <c:v>0.39867642842409412</c:v>
                </c:pt>
                <c:pt idx="142">
                  <c:v>0.40090643046197422</c:v>
                </c:pt>
                <c:pt idx="143">
                  <c:v>0.40305094959644944</c:v>
                </c:pt>
                <c:pt idx="144">
                  <c:v>0.40511227989614168</c:v>
                </c:pt>
                <c:pt idx="145">
                  <c:v>0.40709274079540075</c:v>
                </c:pt>
                <c:pt idx="146">
                  <c:v>0.4089946675433147</c:v>
                </c:pt>
                <c:pt idx="147">
                  <c:v>0.41082040240187789</c:v>
                </c:pt>
                <c:pt idx="148">
                  <c:v>0.41257228657773498</c:v>
                </c:pt>
                <c:pt idx="149">
                  <c:v>0.41425265286720969</c:v>
                </c:pt>
                <c:pt idx="150">
                  <c:v>0.41586381899044045</c:v>
                </c:pt>
              </c:numCache>
            </c:numRef>
          </c:val>
          <c:smooth val="0"/>
          <c:extLst>
            <c:ext xmlns:c16="http://schemas.microsoft.com/office/drawing/2014/chart" uri="{C3380CC4-5D6E-409C-BE32-E72D297353CC}">
              <c16:uniqueId val="{00000000-16B4-4620-A6D2-8373DDEE59B0}"/>
            </c:ext>
          </c:extLst>
        </c:ser>
        <c:ser>
          <c:idx val="1"/>
          <c:order val="1"/>
          <c:spPr>
            <a:ln w="28575" cap="rnd">
              <a:solidFill>
                <a:schemeClr val="accent2"/>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Sheet1!$O$8:$O$158</c:f>
              <c:numCache>
                <c:formatCode>0.00</c:formatCode>
                <c:ptCount val="151"/>
                <c:pt idx="0">
                  <c:v>3.3464254621424277E-3</c:v>
                </c:pt>
                <c:pt idx="1">
                  <c:v>3.5167935774975804E-3</c:v>
                </c:pt>
                <c:pt idx="2">
                  <c:v>3.6957706721409854E-3</c:v>
                </c:pt>
                <c:pt idx="3">
                  <c:v>3.8837850390074989E-3</c:v>
                </c:pt>
                <c:pt idx="4">
                  <c:v>4.0812855765799448E-3</c:v>
                </c:pt>
                <c:pt idx="5">
                  <c:v>4.288742706855992E-3</c:v>
                </c:pt>
                <c:pt idx="6">
                  <c:v>4.5066493264239111E-3</c:v>
                </c:pt>
                <c:pt idx="7">
                  <c:v>4.7355217909730539E-3</c:v>
                </c:pt>
                <c:pt idx="8">
                  <c:v>4.9759009334521586E-3</c:v>
                </c:pt>
                <c:pt idx="9">
                  <c:v>5.2283531159590356E-3</c:v>
                </c:pt>
                <c:pt idx="10">
                  <c:v>5.4934713152965898E-3</c:v>
                </c:pt>
                <c:pt idx="11">
                  <c:v>5.7718762419611443E-3</c:v>
                </c:pt>
                <c:pt idx="12">
                  <c:v>6.0642174921371186E-3</c:v>
                </c:pt>
                <c:pt idx="13">
                  <c:v>6.3711747320557982E-3</c:v>
                </c:pt>
                <c:pt idx="14">
                  <c:v>6.6934589138323893E-3</c:v>
                </c:pt>
                <c:pt idx="15">
                  <c:v>7.0318135216227377E-3</c:v>
                </c:pt>
                <c:pt idx="16">
                  <c:v>7.3870158466365276E-3</c:v>
                </c:pt>
                <c:pt idx="17">
                  <c:v>7.7598782892044429E-3</c:v>
                </c:pt>
                <c:pt idx="18">
                  <c:v>8.1512496857204658E-3</c:v>
                </c:pt>
                <c:pt idx="19">
                  <c:v>8.562016657863868E-3</c:v>
                </c:pt>
                <c:pt idx="20">
                  <c:v>8.9931049810457794E-3</c:v>
                </c:pt>
                <c:pt idx="21">
                  <c:v>9.4454809685195242E-3</c:v>
                </c:pt>
                <c:pt idx="22">
                  <c:v>9.9201528670387513E-3</c:v>
                </c:pt>
                <c:pt idx="23">
                  <c:v>1.0418172259340212E-2</c:v>
                </c:pt>
                <c:pt idx="24">
                  <c:v>1.0940635468065233E-2</c:v>
                </c:pt>
                <c:pt idx="25">
                  <c:v>1.1488684955012807E-2</c:v>
                </c:pt>
                <c:pt idx="26">
                  <c:v>1.2063510708834598E-2</c:v>
                </c:pt>
                <c:pt idx="27">
                  <c:v>1.266635161343586E-2</c:v>
                </c:pt>
                <c:pt idx="28">
                  <c:v>1.3298496788432928E-2</c:v>
                </c:pt>
                <c:pt idx="29">
                  <c:v>1.3961286892036507E-2</c:v>
                </c:pt>
                <c:pt idx="30">
                  <c:v>1.465611537567816E-2</c:v>
                </c:pt>
                <c:pt idx="31">
                  <c:v>1.5384429678574004E-2</c:v>
                </c:pt>
                <c:pt idx="32">
                  <c:v>1.6147732349225247E-2</c:v>
                </c:pt>
                <c:pt idx="33">
                  <c:v>1.6947582079589071E-2</c:v>
                </c:pt>
                <c:pt idx="34">
                  <c:v>1.7785594636318083E-2</c:v>
                </c:pt>
                <c:pt idx="35">
                  <c:v>1.8663443672064729E-2</c:v>
                </c:pt>
                <c:pt idx="36">
                  <c:v>1.9582861398382178E-2</c:v>
                </c:pt>
                <c:pt idx="37">
                  <c:v>2.0545639100232497E-2</c:v>
                </c:pt>
                <c:pt idx="38">
                  <c:v>2.1553627470543058E-2</c:v>
                </c:pt>
                <c:pt idx="39">
                  <c:v>2.260873674164374E-2</c:v>
                </c:pt>
                <c:pt idx="40">
                  <c:v>2.3712936588783391E-2</c:v>
                </c:pt>
                <c:pt idx="41">
                  <c:v>2.4868255779278359E-2</c:v>
                </c:pt>
                <c:pt idx="42">
                  <c:v>2.6076781539208858E-2</c:v>
                </c:pt>
                <c:pt idx="43">
                  <c:v>2.7340658607970379E-2</c:v>
                </c:pt>
                <c:pt idx="44">
                  <c:v>2.8662087949434364E-2</c:v>
                </c:pt>
                <c:pt idx="45">
                  <c:v>3.0043325087003813E-2</c:v>
                </c:pt>
                <c:pt idx="46">
                  <c:v>3.1486678028498243E-2</c:v>
                </c:pt>
                <c:pt idx="47">
                  <c:v>3.2994504745609381E-2</c:v>
                </c:pt>
                <c:pt idx="48">
                  <c:v>3.4569210171673408E-2</c:v>
                </c:pt>
                <c:pt idx="49">
                  <c:v>3.6213242680758845E-2</c:v>
                </c:pt>
                <c:pt idx="50">
                  <c:v>3.7929090010621773E-2</c:v>
                </c:pt>
                <c:pt idx="51">
                  <c:v>3.9719274591989179E-2</c:v>
                </c:pt>
                <c:pt idx="52">
                  <c:v>4.1586348246961176E-2</c:v>
                </c:pt>
                <c:pt idx="53">
                  <c:v>4.3532886220135625E-2</c:v>
                </c:pt>
                <c:pt idx="54">
                  <c:v>4.5561480507428059E-2</c:v>
                </c:pt>
                <c:pt idx="55">
                  <c:v>4.7674732449554745E-2</c:v>
                </c:pt>
                <c:pt idx="56">
                  <c:v>4.9875244559842567E-2</c:v>
                </c:pt>
                <c:pt idx="57">
                  <c:v>5.2165611559500655E-2</c:v>
                </c:pt>
                <c:pt idx="58">
                  <c:v>5.4548410597806463E-2</c:v>
                </c:pt>
                <c:pt idx="59">
                  <c:v>5.7026190639895419E-2</c:v>
                </c:pt>
                <c:pt idx="60">
                  <c:v>5.9601461011058773E-2</c:v>
                </c:pt>
                <c:pt idx="61">
                  <c:v>6.2276679093708195E-2</c:v>
                </c:pt>
                <c:pt idx="62">
                  <c:v>6.5054237181498914E-2</c:v>
                </c:pt>
                <c:pt idx="63">
                  <c:v>6.7936448504547137E-2</c:v>
                </c:pt>
                <c:pt idx="64">
                  <c:v>7.0925532450243883E-2</c:v>
                </c:pt>
                <c:pt idx="65">
                  <c:v>7.4023599015844738E-2</c:v>
                </c:pt>
                <c:pt idx="66">
                  <c:v>7.7232632541767335E-2</c:v>
                </c:pt>
                <c:pt idx="67">
                  <c:v>8.0554474788292613E-2</c:v>
                </c:pt>
                <c:pt idx="68">
                  <c:v>8.3990807433037759E-2</c:v>
                </c:pt>
                <c:pt idx="69">
                  <c:v>8.7543134082019899E-2</c:v>
                </c:pt>
                <c:pt idx="70">
                  <c:v>9.1212761903178174E-2</c:v>
                </c:pt>
                <c:pt idx="71">
                  <c:v>9.5000783007656464E-2</c:v>
                </c:pt>
                <c:pt idx="72">
                  <c:v>9.8908055720709112E-2</c:v>
                </c:pt>
                <c:pt idx="73">
                  <c:v>0.10293518590047367</c:v>
                </c:pt>
                <c:pt idx="74">
                  <c:v>0.10708250847872069</c:v>
                </c:pt>
                <c:pt idx="75">
                  <c:v>0.11135006941265442</c:v>
                </c:pt>
                <c:pt idx="76">
                  <c:v>0.11573760825049116</c:v>
                </c:pt>
                <c:pt idx="77">
                  <c:v>0.12024454152544443</c:v>
                </c:pt>
                <c:pt idx="78">
                  <c:v>0.12486994720244117</c:v>
                </c:pt>
                <c:pt idx="79">
                  <c:v>0.129612550408923</c:v>
                </c:pt>
                <c:pt idx="80">
                  <c:v>0.13447071068499755</c:v>
                </c:pt>
                <c:pt idx="81">
                  <c:v>0.13944241098856844</c:v>
                </c:pt>
                <c:pt idx="82">
                  <c:v>0.144525248687498</c:v>
                </c:pt>
                <c:pt idx="83">
                  <c:v>0.14971642876301353</c:v>
                </c:pt>
                <c:pt idx="84">
                  <c:v>0.15501275943619378</c:v>
                </c:pt>
                <c:pt idx="85">
                  <c:v>0.16041065041230351</c:v>
                </c:pt>
                <c:pt idx="86">
                  <c:v>0.16590611391591695</c:v>
                </c:pt>
                <c:pt idx="87">
                  <c:v>0.17149476866325059</c:v>
                </c:pt>
                <c:pt idx="88">
                  <c:v>0.17717184688710227</c:v>
                </c:pt>
                <c:pt idx="89">
                  <c:v>0.18293220449459968</c:v>
                </c:pt>
                <c:pt idx="90">
                  <c:v>0.1887703343990727</c:v>
                </c:pt>
                <c:pt idx="91">
                  <c:v>0.19468038302538901</c:v>
                </c:pt>
                <c:pt idx="92">
                  <c:v>0.200656169943774</c:v>
                </c:pt>
                <c:pt idx="93">
                  <c:v>0.20669121054133499</c:v>
                </c:pt>
                <c:pt idx="94">
                  <c:v>0.21277874159417051</c:v>
                </c:pt>
                <c:pt idx="95">
                  <c:v>0.21891174955710097</c:v>
                </c:pt>
                <c:pt idx="96">
                  <c:v>0.22508300134376108</c:v>
                </c:pt>
                <c:pt idx="97">
                  <c:v>0.23128507732812523</c:v>
                </c:pt>
                <c:pt idx="98">
                  <c:v>0.23751040626052999</c:v>
                </c:pt>
                <c:pt idx="99">
                  <c:v>0.24375130175789481</c:v>
                </c:pt>
                <c:pt idx="100">
                  <c:v>0.25</c:v>
                </c:pt>
                <c:pt idx="101">
                  <c:v>0.25624869824210517</c:v>
                </c:pt>
                <c:pt idx="102">
                  <c:v>0.26248959373947001</c:v>
                </c:pt>
                <c:pt idx="103">
                  <c:v>0.2687149226718748</c:v>
                </c:pt>
                <c:pt idx="104">
                  <c:v>0.27491699865623898</c:v>
                </c:pt>
                <c:pt idx="105">
                  <c:v>0.28108825044289903</c:v>
                </c:pt>
                <c:pt idx="106">
                  <c:v>0.28722125840582952</c:v>
                </c:pt>
                <c:pt idx="107">
                  <c:v>0.29330878945866506</c:v>
                </c:pt>
                <c:pt idx="108">
                  <c:v>0.299343830056226</c:v>
                </c:pt>
                <c:pt idx="109">
                  <c:v>0.30531961697461102</c:v>
                </c:pt>
                <c:pt idx="110">
                  <c:v>0.3112296656009273</c:v>
                </c:pt>
                <c:pt idx="111">
                  <c:v>0.31706779550540037</c:v>
                </c:pt>
                <c:pt idx="112">
                  <c:v>0.3228281531128977</c:v>
                </c:pt>
                <c:pt idx="113">
                  <c:v>0.32850523133674941</c:v>
                </c:pt>
                <c:pt idx="114">
                  <c:v>0.33409388608408308</c:v>
                </c:pt>
                <c:pt idx="115">
                  <c:v>0.33958934958769649</c:v>
                </c:pt>
                <c:pt idx="116">
                  <c:v>0.34498724056380625</c:v>
                </c:pt>
                <c:pt idx="117">
                  <c:v>0.3502835712369865</c:v>
                </c:pt>
                <c:pt idx="118">
                  <c:v>0.35547475131250195</c:v>
                </c:pt>
                <c:pt idx="119">
                  <c:v>0.36055758901143153</c:v>
                </c:pt>
                <c:pt idx="120">
                  <c:v>0.36552928931500245</c:v>
                </c:pt>
                <c:pt idx="121">
                  <c:v>0.370387449591077</c:v>
                </c:pt>
                <c:pt idx="122">
                  <c:v>0.37513005279755884</c:v>
                </c:pt>
                <c:pt idx="123">
                  <c:v>0.3797554584745555</c:v>
                </c:pt>
                <c:pt idx="124">
                  <c:v>0.38426239174950888</c:v>
                </c:pt>
                <c:pt idx="125">
                  <c:v>0.38864993058734554</c:v>
                </c:pt>
                <c:pt idx="126">
                  <c:v>0.39291749152127931</c:v>
                </c:pt>
                <c:pt idx="127">
                  <c:v>0.39706481409952638</c:v>
                </c:pt>
                <c:pt idx="128">
                  <c:v>0.4010919442792909</c:v>
                </c:pt>
                <c:pt idx="129">
                  <c:v>0.40499921699234354</c:v>
                </c:pt>
                <c:pt idx="130">
                  <c:v>0.40878723809682183</c:v>
                </c:pt>
                <c:pt idx="131">
                  <c:v>0.41245686591798009</c:v>
                </c:pt>
                <c:pt idx="132">
                  <c:v>0.41600919256696223</c:v>
                </c:pt>
                <c:pt idx="133">
                  <c:v>0.41944552521170736</c:v>
                </c:pt>
                <c:pt idx="134">
                  <c:v>0.42276736745823262</c:v>
                </c:pt>
                <c:pt idx="135">
                  <c:v>0.42597640098415529</c:v>
                </c:pt>
                <c:pt idx="136">
                  <c:v>0.42907446754975614</c:v>
                </c:pt>
                <c:pt idx="137">
                  <c:v>0.43206355149545289</c:v>
                </c:pt>
                <c:pt idx="138">
                  <c:v>0.43494576281850106</c:v>
                </c:pt>
                <c:pt idx="139">
                  <c:v>0.43772332090629179</c:v>
                </c:pt>
                <c:pt idx="140">
                  <c:v>0.44039853898894116</c:v>
                </c:pt>
                <c:pt idx="141">
                  <c:v>0.44297380936010455</c:v>
                </c:pt>
                <c:pt idx="142">
                  <c:v>0.44545158940219354</c:v>
                </c:pt>
                <c:pt idx="143">
                  <c:v>0.44783438844049933</c:v>
                </c:pt>
                <c:pt idx="144">
                  <c:v>0.4501247554401574</c:v>
                </c:pt>
                <c:pt idx="145">
                  <c:v>0.45232526755044528</c:v>
                </c:pt>
                <c:pt idx="146">
                  <c:v>0.45443851949257191</c:v>
                </c:pt>
                <c:pt idx="147">
                  <c:v>0.45646711377986432</c:v>
                </c:pt>
                <c:pt idx="148">
                  <c:v>0.45841365175303883</c:v>
                </c:pt>
                <c:pt idx="149">
                  <c:v>0.46028072540801079</c:v>
                </c:pt>
                <c:pt idx="150">
                  <c:v>0.46207090998937828</c:v>
                </c:pt>
              </c:numCache>
            </c:numRef>
          </c:val>
          <c:smooth val="0"/>
          <c:extLst>
            <c:ext xmlns:c16="http://schemas.microsoft.com/office/drawing/2014/chart" uri="{C3380CC4-5D6E-409C-BE32-E72D297353CC}">
              <c16:uniqueId val="{00000001-16B4-4620-A6D2-8373DDEE59B0}"/>
            </c:ext>
          </c:extLst>
        </c:ser>
        <c:ser>
          <c:idx val="2"/>
          <c:order val="2"/>
          <c:spPr>
            <a:ln w="28575" cap="rnd">
              <a:solidFill>
                <a:schemeClr val="accent3"/>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Sheet1!$P$8:$P$158</c:f>
              <c:numCache>
                <c:formatCode>0.00</c:formatCode>
                <c:ptCount val="151"/>
                <c:pt idx="0">
                  <c:v>3.6810680083566708E-3</c:v>
                </c:pt>
                <c:pt idx="1">
                  <c:v>3.8684729352473387E-3</c:v>
                </c:pt>
                <c:pt idx="2">
                  <c:v>4.0653477393550845E-3</c:v>
                </c:pt>
                <c:pt idx="3">
                  <c:v>4.2721635429082494E-3</c:v>
                </c:pt>
                <c:pt idx="4">
                  <c:v>4.4894141342379399E-3</c:v>
                </c:pt>
                <c:pt idx="5">
                  <c:v>4.7176169775415919E-3</c:v>
                </c:pt>
                <c:pt idx="6">
                  <c:v>4.9573142590663031E-3</c:v>
                </c:pt>
                <c:pt idx="7">
                  <c:v>5.2090739700703598E-3</c:v>
                </c:pt>
                <c:pt idx="8">
                  <c:v>5.4734910267973747E-3</c:v>
                </c:pt>
                <c:pt idx="9">
                  <c:v>5.7511884275549393E-3</c:v>
                </c:pt>
                <c:pt idx="10">
                  <c:v>6.0428184468262498E-3</c:v>
                </c:pt>
                <c:pt idx="11">
                  <c:v>6.349063866157259E-3</c:v>
                </c:pt>
                <c:pt idx="12">
                  <c:v>6.6706392413508307E-3</c:v>
                </c:pt>
                <c:pt idx="13">
                  <c:v>7.0082922052613784E-3</c:v>
                </c:pt>
                <c:pt idx="14">
                  <c:v>7.3628048052156291E-3</c:v>
                </c:pt>
                <c:pt idx="15">
                  <c:v>7.7349948737850116E-3</c:v>
                </c:pt>
                <c:pt idx="16">
                  <c:v>8.1257174313001806E-3</c:v>
                </c:pt>
                <c:pt idx="17">
                  <c:v>8.5358661181248879E-3</c:v>
                </c:pt>
                <c:pt idx="18">
                  <c:v>8.9663746542925134E-3</c:v>
                </c:pt>
                <c:pt idx="19">
                  <c:v>9.4182183236502567E-3</c:v>
                </c:pt>
                <c:pt idx="20">
                  <c:v>9.8924154791503582E-3</c:v>
                </c:pt>
                <c:pt idx="21">
                  <c:v>1.0390029065371478E-2</c:v>
                </c:pt>
                <c:pt idx="22">
                  <c:v>1.0912168153742626E-2</c:v>
                </c:pt>
                <c:pt idx="23">
                  <c:v>1.1459989485274234E-2</c:v>
                </c:pt>
                <c:pt idx="24">
                  <c:v>1.2034699014871758E-2</c:v>
                </c:pt>
                <c:pt idx="25">
                  <c:v>1.2637553450514089E-2</c:v>
                </c:pt>
                <c:pt idx="26">
                  <c:v>1.3269861779718058E-2</c:v>
                </c:pt>
                <c:pt idx="27">
                  <c:v>1.3932986774779447E-2</c:v>
                </c:pt>
                <c:pt idx="28">
                  <c:v>1.4628346467276222E-2</c:v>
                </c:pt>
                <c:pt idx="29">
                  <c:v>1.5357415581240159E-2</c:v>
                </c:pt>
                <c:pt idx="30">
                  <c:v>1.6121726913245978E-2</c:v>
                </c:pt>
                <c:pt idx="31">
                  <c:v>1.6922872646431407E-2</c:v>
                </c:pt>
                <c:pt idx="32">
                  <c:v>1.7762505584147777E-2</c:v>
                </c:pt>
                <c:pt idx="33">
                  <c:v>1.8642340287547982E-2</c:v>
                </c:pt>
                <c:pt idx="34">
                  <c:v>1.9564154099949892E-2</c:v>
                </c:pt>
                <c:pt idx="35">
                  <c:v>2.0529788039271205E-2</c:v>
                </c:pt>
                <c:pt idx="36">
                  <c:v>2.1541147538220395E-2</c:v>
                </c:pt>
                <c:pt idx="37">
                  <c:v>2.260020301025575E-2</c:v>
                </c:pt>
                <c:pt idx="38">
                  <c:v>2.3708990217597366E-2</c:v>
                </c:pt>
                <c:pt idx="39">
                  <c:v>2.4869610415808117E-2</c:v>
                </c:pt>
                <c:pt idx="40">
                  <c:v>2.6084230247661731E-2</c:v>
                </c:pt>
                <c:pt idx="41">
                  <c:v>2.7355081357206195E-2</c:v>
                </c:pt>
                <c:pt idx="42">
                  <c:v>2.8684459693129747E-2</c:v>
                </c:pt>
                <c:pt idx="43">
                  <c:v>3.0074724468767418E-2</c:v>
                </c:pt>
                <c:pt idx="44">
                  <c:v>3.1528296744377807E-2</c:v>
                </c:pt>
                <c:pt idx="45">
                  <c:v>3.3047657595704202E-2</c:v>
                </c:pt>
                <c:pt idx="46">
                  <c:v>3.4635345831348065E-2</c:v>
                </c:pt>
                <c:pt idx="47">
                  <c:v>3.6293955220170315E-2</c:v>
                </c:pt>
                <c:pt idx="48">
                  <c:v>3.8026131188840753E-2</c:v>
                </c:pt>
                <c:pt idx="49">
                  <c:v>3.9834566948834735E-2</c:v>
                </c:pt>
                <c:pt idx="50">
                  <c:v>4.1721999011683955E-2</c:v>
                </c:pt>
                <c:pt idx="51">
                  <c:v>4.3691202051188101E-2</c:v>
                </c:pt>
                <c:pt idx="52">
                  <c:v>4.5744983071657294E-2</c:v>
                </c:pt>
                <c:pt idx="53">
                  <c:v>4.7886174842149194E-2</c:v>
                </c:pt>
                <c:pt idx="54">
                  <c:v>5.0117628558170868E-2</c:v>
                </c:pt>
                <c:pt idx="55">
                  <c:v>5.2442205694510226E-2</c:v>
                </c:pt>
                <c:pt idx="56">
                  <c:v>5.4862769015826832E-2</c:v>
                </c:pt>
                <c:pt idx="57">
                  <c:v>5.7382172715450722E-2</c:v>
                </c:pt>
                <c:pt idx="58">
                  <c:v>6.000325165758711E-2</c:v>
                </c:pt>
                <c:pt idx="59">
                  <c:v>6.2728809703884961E-2</c:v>
                </c:pt>
                <c:pt idx="60">
                  <c:v>6.556160711216466E-2</c:v>
                </c:pt>
                <c:pt idx="61">
                  <c:v>6.8504347003079016E-2</c:v>
                </c:pt>
                <c:pt idx="62">
                  <c:v>7.1559660899648811E-2</c:v>
                </c:pt>
                <c:pt idx="63">
                  <c:v>7.4730093355001845E-2</c:v>
                </c:pt>
                <c:pt idx="64">
                  <c:v>7.8018085695268288E-2</c:v>
                </c:pt>
                <c:pt idx="65">
                  <c:v>8.1425958917429209E-2</c:v>
                </c:pt>
                <c:pt idx="66">
                  <c:v>8.4955895795944078E-2</c:v>
                </c:pt>
                <c:pt idx="67">
                  <c:v>8.8609922267121874E-2</c:v>
                </c:pt>
                <c:pt idx="68">
                  <c:v>9.2389888176341542E-2</c:v>
                </c:pt>
                <c:pt idx="69">
                  <c:v>9.6297447490221899E-2</c:v>
                </c:pt>
                <c:pt idx="70">
                  <c:v>0.100334038093496</c:v>
                </c:pt>
                <c:pt idx="71">
                  <c:v>0.10450086130842212</c:v>
                </c:pt>
                <c:pt idx="72">
                  <c:v>0.10879886129278003</c:v>
                </c:pt>
                <c:pt idx="73">
                  <c:v>0.11322870449052104</c:v>
                </c:pt>
                <c:pt idx="74">
                  <c:v>0.11779075932659276</c:v>
                </c:pt>
                <c:pt idx="75">
                  <c:v>0.12248507635391988</c:v>
                </c:pt>
                <c:pt idx="76">
                  <c:v>0.12731136907554028</c:v>
                </c:pt>
                <c:pt idx="77">
                  <c:v>0.13226899567798889</c:v>
                </c:pt>
                <c:pt idx="78">
                  <c:v>0.1373569419226853</c:v>
                </c:pt>
                <c:pt idx="79">
                  <c:v>0.14257380544981532</c:v>
                </c:pt>
                <c:pt idx="80">
                  <c:v>0.14791778175349735</c:v>
                </c:pt>
                <c:pt idx="81">
                  <c:v>0.1533866520874253</c:v>
                </c:pt>
                <c:pt idx="82">
                  <c:v>0.15897777355624781</c:v>
                </c:pt>
                <c:pt idx="83">
                  <c:v>0.16468807163931487</c:v>
                </c:pt>
                <c:pt idx="84">
                  <c:v>0.17051403537981316</c:v>
                </c:pt>
                <c:pt idx="85">
                  <c:v>0.17645171545353389</c:v>
                </c:pt>
                <c:pt idx="86">
                  <c:v>0.18249672530750866</c:v>
                </c:pt>
                <c:pt idx="87">
                  <c:v>0.18864424552957568</c:v>
                </c:pt>
                <c:pt idx="88">
                  <c:v>0.1948890315758125</c:v>
                </c:pt>
                <c:pt idx="89">
                  <c:v>0.20122542494405965</c:v>
                </c:pt>
                <c:pt idx="90">
                  <c:v>0.20764736783898</c:v>
                </c:pt>
                <c:pt idx="91">
                  <c:v>0.21414842132792794</c:v>
                </c:pt>
                <c:pt idx="92">
                  <c:v>0.22072178693815142</c:v>
                </c:pt>
                <c:pt idx="93">
                  <c:v>0.22736033159546851</c:v>
                </c:pt>
                <c:pt idx="94">
                  <c:v>0.23405661575358758</c:v>
                </c:pt>
                <c:pt idx="95">
                  <c:v>0.24080292451281107</c:v>
                </c:pt>
                <c:pt idx="96">
                  <c:v>0.24759130147813718</c:v>
                </c:pt>
                <c:pt idx="97">
                  <c:v>0.25441358506093775</c:v>
                </c:pt>
                <c:pt idx="98">
                  <c:v>0.26126144688658304</c:v>
                </c:pt>
                <c:pt idx="99">
                  <c:v>0.26812643193368429</c:v>
                </c:pt>
                <c:pt idx="100">
                  <c:v>0.27500000000000002</c:v>
                </c:pt>
                <c:pt idx="101">
                  <c:v>0.28187356806631569</c:v>
                </c:pt>
                <c:pt idx="102">
                  <c:v>0.28873855311341701</c:v>
                </c:pt>
                <c:pt idx="103">
                  <c:v>0.29558641493906229</c:v>
                </c:pt>
                <c:pt idx="104">
                  <c:v>0.30240869852186292</c:v>
                </c:pt>
                <c:pt idx="105">
                  <c:v>0.30919707548718894</c:v>
                </c:pt>
                <c:pt idx="106">
                  <c:v>0.3159433842464125</c:v>
                </c:pt>
                <c:pt idx="107">
                  <c:v>0.32263966840453157</c:v>
                </c:pt>
                <c:pt idx="108">
                  <c:v>0.32927821306184862</c:v>
                </c:pt>
                <c:pt idx="109">
                  <c:v>0.33585157867207216</c:v>
                </c:pt>
                <c:pt idx="110">
                  <c:v>0.34235263216102002</c:v>
                </c:pt>
                <c:pt idx="111">
                  <c:v>0.34877457505594039</c:v>
                </c:pt>
                <c:pt idx="112">
                  <c:v>0.35511096842418749</c:v>
                </c:pt>
                <c:pt idx="113">
                  <c:v>0.36135575447042434</c:v>
                </c:pt>
                <c:pt idx="114">
                  <c:v>0.36750327469249139</c:v>
                </c:pt>
                <c:pt idx="115">
                  <c:v>0.37354828454646616</c:v>
                </c:pt>
                <c:pt idx="116">
                  <c:v>0.37948596462018686</c:v>
                </c:pt>
                <c:pt idx="117">
                  <c:v>0.38531192836068517</c:v>
                </c:pt>
                <c:pt idx="118">
                  <c:v>0.39102222644375217</c:v>
                </c:pt>
                <c:pt idx="119">
                  <c:v>0.39661334791257474</c:v>
                </c:pt>
                <c:pt idx="120">
                  <c:v>0.4020822182465027</c:v>
                </c:pt>
                <c:pt idx="121">
                  <c:v>0.40742619455018475</c:v>
                </c:pt>
                <c:pt idx="122">
                  <c:v>0.41264305807731472</c:v>
                </c:pt>
                <c:pt idx="123">
                  <c:v>0.4177310043220111</c:v>
                </c:pt>
                <c:pt idx="124">
                  <c:v>0.4226886309244598</c:v>
                </c:pt>
                <c:pt idx="125">
                  <c:v>0.42751492364608012</c:v>
                </c:pt>
                <c:pt idx="126">
                  <c:v>0.43220924067340727</c:v>
                </c:pt>
                <c:pt idx="127">
                  <c:v>0.43677129550947902</c:v>
                </c:pt>
                <c:pt idx="128">
                  <c:v>0.44120113870722005</c:v>
                </c:pt>
                <c:pt idx="129">
                  <c:v>0.44549913869157792</c:v>
                </c:pt>
                <c:pt idx="130">
                  <c:v>0.44966596190650404</c:v>
                </c:pt>
                <c:pt idx="131">
                  <c:v>0.45370255250977815</c:v>
                </c:pt>
                <c:pt idx="132">
                  <c:v>0.45761011182365846</c:v>
                </c:pt>
                <c:pt idx="133">
                  <c:v>0.46139007773287816</c:v>
                </c:pt>
                <c:pt idx="134">
                  <c:v>0.46504410420405595</c:v>
                </c:pt>
                <c:pt idx="135">
                  <c:v>0.46857404108257084</c:v>
                </c:pt>
                <c:pt idx="136">
                  <c:v>0.4719819143047318</c:v>
                </c:pt>
                <c:pt idx="137">
                  <c:v>0.47526990664499819</c:v>
                </c:pt>
                <c:pt idx="138">
                  <c:v>0.47844033910035122</c:v>
                </c:pt>
                <c:pt idx="139">
                  <c:v>0.48149565299692099</c:v>
                </c:pt>
                <c:pt idx="140">
                  <c:v>0.48443839288783536</c:v>
                </c:pt>
                <c:pt idx="141">
                  <c:v>0.48727119029611504</c:v>
                </c:pt>
                <c:pt idx="142">
                  <c:v>0.48999674834241297</c:v>
                </c:pt>
                <c:pt idx="143">
                  <c:v>0.49261782728454934</c:v>
                </c:pt>
                <c:pt idx="144">
                  <c:v>0.49513723098417323</c:v>
                </c:pt>
                <c:pt idx="145">
                  <c:v>0.49755779430548985</c:v>
                </c:pt>
                <c:pt idx="146">
                  <c:v>0.49988237144182912</c:v>
                </c:pt>
                <c:pt idx="147">
                  <c:v>0.50211382515785086</c:v>
                </c:pt>
                <c:pt idx="148">
                  <c:v>0.50425501692834274</c:v>
                </c:pt>
                <c:pt idx="149">
                  <c:v>0.5063087979488119</c:v>
                </c:pt>
                <c:pt idx="150">
                  <c:v>0.5082780009883161</c:v>
                </c:pt>
              </c:numCache>
            </c:numRef>
          </c:val>
          <c:smooth val="0"/>
          <c:extLst>
            <c:ext xmlns:c16="http://schemas.microsoft.com/office/drawing/2014/chart" uri="{C3380CC4-5D6E-409C-BE32-E72D297353CC}">
              <c16:uniqueId val="{00000002-16B4-4620-A6D2-8373DDEE59B0}"/>
            </c:ext>
          </c:extLst>
        </c:ser>
        <c:ser>
          <c:idx val="3"/>
          <c:order val="3"/>
          <c:spPr>
            <a:ln w="28575" cap="rnd">
              <a:solidFill>
                <a:schemeClr val="accent4"/>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Sheet1!$Q$8:$Q$158</c:f>
              <c:numCache>
                <c:formatCode>0.00</c:formatCode>
                <c:ptCount val="151"/>
                <c:pt idx="0">
                  <c:v>4.0157105545709131E-3</c:v>
                </c:pt>
                <c:pt idx="1">
                  <c:v>4.2201522929970958E-3</c:v>
                </c:pt>
                <c:pt idx="2">
                  <c:v>4.4349248065691828E-3</c:v>
                </c:pt>
                <c:pt idx="3">
                  <c:v>4.6605420468089987E-3</c:v>
                </c:pt>
                <c:pt idx="4">
                  <c:v>4.8975426918959333E-3</c:v>
                </c:pt>
                <c:pt idx="5">
                  <c:v>5.146491248227191E-3</c:v>
                </c:pt>
                <c:pt idx="6">
                  <c:v>5.4079791917086934E-3</c:v>
                </c:pt>
                <c:pt idx="7">
                  <c:v>5.682626149167664E-3</c:v>
                </c:pt>
                <c:pt idx="8">
                  <c:v>5.9710811201425899E-3</c:v>
                </c:pt>
                <c:pt idx="9">
                  <c:v>6.2740237391508422E-3</c:v>
                </c:pt>
                <c:pt idx="10">
                  <c:v>6.592165578355908E-3</c:v>
                </c:pt>
                <c:pt idx="11">
                  <c:v>6.9262514903533729E-3</c:v>
                </c:pt>
                <c:pt idx="12">
                  <c:v>7.277060990564542E-3</c:v>
                </c:pt>
                <c:pt idx="13">
                  <c:v>7.6454096784669577E-3</c:v>
                </c:pt>
                <c:pt idx="14">
                  <c:v>8.0321506965988672E-3</c:v>
                </c:pt>
                <c:pt idx="15">
                  <c:v>8.4381762259472838E-3</c:v>
                </c:pt>
                <c:pt idx="16">
                  <c:v>8.8644190159638328E-3</c:v>
                </c:pt>
                <c:pt idx="17">
                  <c:v>9.3118539470453312E-3</c:v>
                </c:pt>
                <c:pt idx="18">
                  <c:v>9.7814996228645593E-3</c:v>
                </c:pt>
                <c:pt idx="19">
                  <c:v>1.0274419989436642E-2</c:v>
                </c:pt>
                <c:pt idx="20">
                  <c:v>1.0791725977254935E-2</c:v>
                </c:pt>
                <c:pt idx="21">
                  <c:v>1.1334577162223429E-2</c:v>
                </c:pt>
                <c:pt idx="22">
                  <c:v>1.1904183440446501E-2</c:v>
                </c:pt>
                <c:pt idx="23">
                  <c:v>1.2501806711208253E-2</c:v>
                </c:pt>
                <c:pt idx="24">
                  <c:v>1.3128762561678281E-2</c:v>
                </c:pt>
                <c:pt idx="25">
                  <c:v>1.3786421946015369E-2</c:v>
                </c:pt>
                <c:pt idx="26">
                  <c:v>1.4476212850601517E-2</c:v>
                </c:pt>
                <c:pt idx="27">
                  <c:v>1.5199621936123031E-2</c:v>
                </c:pt>
                <c:pt idx="28">
                  <c:v>1.5958196146119513E-2</c:v>
                </c:pt>
                <c:pt idx="29">
                  <c:v>1.6753544270443808E-2</c:v>
                </c:pt>
                <c:pt idx="30">
                  <c:v>1.7587338450813794E-2</c:v>
                </c:pt>
                <c:pt idx="31">
                  <c:v>1.8461315614288803E-2</c:v>
                </c:pt>
                <c:pt idx="32">
                  <c:v>1.9377278819070299E-2</c:v>
                </c:pt>
                <c:pt idx="33">
                  <c:v>2.0337098495506887E-2</c:v>
                </c:pt>
                <c:pt idx="34">
                  <c:v>2.1342713563581698E-2</c:v>
                </c:pt>
                <c:pt idx="35">
                  <c:v>2.2396132406477674E-2</c:v>
                </c:pt>
                <c:pt idx="36">
                  <c:v>2.3499433678058609E-2</c:v>
                </c:pt>
                <c:pt idx="37">
                  <c:v>2.4654766920278997E-2</c:v>
                </c:pt>
                <c:pt idx="38">
                  <c:v>2.5864352964651671E-2</c:v>
                </c:pt>
                <c:pt idx="39">
                  <c:v>2.7130484089972488E-2</c:v>
                </c:pt>
                <c:pt idx="40">
                  <c:v>2.8455523906540069E-2</c:v>
                </c:pt>
                <c:pt idx="41">
                  <c:v>2.9841906935134031E-2</c:v>
                </c:pt>
                <c:pt idx="42">
                  <c:v>3.1292137847050629E-2</c:v>
                </c:pt>
                <c:pt idx="43">
                  <c:v>3.280879032956445E-2</c:v>
                </c:pt>
                <c:pt idx="44">
                  <c:v>3.4394505539321239E-2</c:v>
                </c:pt>
                <c:pt idx="45">
                  <c:v>3.6051990104404574E-2</c:v>
                </c:pt>
                <c:pt idx="46">
                  <c:v>3.7784013634197887E-2</c:v>
                </c:pt>
                <c:pt idx="47">
                  <c:v>3.959340569473125E-2</c:v>
                </c:pt>
                <c:pt idx="48">
                  <c:v>4.1483052206008085E-2</c:v>
                </c:pt>
                <c:pt idx="49">
                  <c:v>4.3455891216910618E-2</c:v>
                </c:pt>
                <c:pt idx="50">
                  <c:v>4.551490801274613E-2</c:v>
                </c:pt>
                <c:pt idx="51">
                  <c:v>4.7663129510387016E-2</c:v>
                </c:pt>
                <c:pt idx="52">
                  <c:v>4.9903617896353406E-2</c:v>
                </c:pt>
                <c:pt idx="53">
                  <c:v>5.223946346416275E-2</c:v>
                </c:pt>
                <c:pt idx="54">
                  <c:v>5.4673776608913663E-2</c:v>
                </c:pt>
                <c:pt idx="55">
                  <c:v>5.7209678939465693E-2</c:v>
                </c:pt>
                <c:pt idx="56">
                  <c:v>5.9850293471811082E-2</c:v>
                </c:pt>
                <c:pt idx="57">
                  <c:v>6.2598733871400788E-2</c:v>
                </c:pt>
                <c:pt idx="58">
                  <c:v>6.5458092717367744E-2</c:v>
                </c:pt>
                <c:pt idx="59">
                  <c:v>6.8431428767874503E-2</c:v>
                </c:pt>
                <c:pt idx="60">
                  <c:v>7.1521753213270534E-2</c:v>
                </c:pt>
                <c:pt idx="61">
                  <c:v>7.4732014912449837E-2</c:v>
                </c:pt>
                <c:pt idx="62">
                  <c:v>7.8065084617798694E-2</c:v>
                </c:pt>
                <c:pt idx="63">
                  <c:v>8.1523738205456553E-2</c:v>
                </c:pt>
                <c:pt idx="64">
                  <c:v>8.5110638940292666E-2</c:v>
                </c:pt>
                <c:pt idx="65">
                  <c:v>8.882831881901368E-2</c:v>
                </c:pt>
                <c:pt idx="66">
                  <c:v>9.2679159050120807E-2</c:v>
                </c:pt>
                <c:pt idx="67">
                  <c:v>9.6665369745951121E-2</c:v>
                </c:pt>
                <c:pt idx="68">
                  <c:v>0.10078896891964531</c:v>
                </c:pt>
                <c:pt idx="69">
                  <c:v>0.10505176089842387</c:v>
                </c:pt>
                <c:pt idx="70">
                  <c:v>0.1094553142838138</c:v>
                </c:pt>
                <c:pt idx="71">
                  <c:v>0.11400093960918775</c:v>
                </c:pt>
                <c:pt idx="72">
                  <c:v>0.11868966686485093</c:v>
                </c:pt>
                <c:pt idx="73">
                  <c:v>0.12352222308056839</c:v>
                </c:pt>
                <c:pt idx="74">
                  <c:v>0.12849901017446483</c:v>
                </c:pt>
                <c:pt idx="75">
                  <c:v>0.13362008329518529</c:v>
                </c:pt>
                <c:pt idx="76">
                  <c:v>0.13888512990058938</c:v>
                </c:pt>
                <c:pt idx="77">
                  <c:v>0.14429344983053333</c:v>
                </c:pt>
                <c:pt idx="78">
                  <c:v>0.14984393664292942</c:v>
                </c:pt>
                <c:pt idx="79">
                  <c:v>0.15553506049070759</c:v>
                </c:pt>
                <c:pt idx="80">
                  <c:v>0.16136485282199708</c:v>
                </c:pt>
                <c:pt idx="81">
                  <c:v>0.16733089318628214</c:v>
                </c:pt>
                <c:pt idx="82">
                  <c:v>0.1734302984249976</c:v>
                </c:pt>
                <c:pt idx="83">
                  <c:v>0.17965971451561621</c:v>
                </c:pt>
                <c:pt idx="84">
                  <c:v>0.18601531132343252</c:v>
                </c:pt>
                <c:pt idx="85">
                  <c:v>0.1924927804947642</c:v>
                </c:pt>
                <c:pt idx="86">
                  <c:v>0.19908733669910031</c:v>
                </c:pt>
                <c:pt idx="87">
                  <c:v>0.20579372239590071</c:v>
                </c:pt>
                <c:pt idx="88">
                  <c:v>0.21260621626452272</c:v>
                </c:pt>
                <c:pt idx="89">
                  <c:v>0.21951864539351959</c:v>
                </c:pt>
                <c:pt idx="90">
                  <c:v>0.22652440127888726</c:v>
                </c:pt>
                <c:pt idx="91">
                  <c:v>0.23361645963046682</c:v>
                </c:pt>
                <c:pt idx="92">
                  <c:v>0.24078740393252879</c:v>
                </c:pt>
                <c:pt idx="93">
                  <c:v>0.24802945264960197</c:v>
                </c:pt>
                <c:pt idx="94">
                  <c:v>0.25533448991300461</c:v>
                </c:pt>
                <c:pt idx="95">
                  <c:v>0.26269409946852113</c:v>
                </c:pt>
                <c:pt idx="96">
                  <c:v>0.27009960161251328</c:v>
                </c:pt>
                <c:pt idx="97">
                  <c:v>0.27754209279375025</c:v>
                </c:pt>
                <c:pt idx="98">
                  <c:v>0.28501248751263597</c:v>
                </c:pt>
                <c:pt idx="99">
                  <c:v>0.29250156210947376</c:v>
                </c:pt>
                <c:pt idx="100">
                  <c:v>0.3</c:v>
                </c:pt>
                <c:pt idx="101">
                  <c:v>0.30749843789052617</c:v>
                </c:pt>
                <c:pt idx="102">
                  <c:v>0.31498751248736401</c:v>
                </c:pt>
                <c:pt idx="103">
                  <c:v>0.32245790720624973</c:v>
                </c:pt>
                <c:pt idx="104">
                  <c:v>0.32990039838748675</c:v>
                </c:pt>
                <c:pt idx="105">
                  <c:v>0.33730590053147885</c:v>
                </c:pt>
                <c:pt idx="106">
                  <c:v>0.34466551008699542</c:v>
                </c:pt>
                <c:pt idx="107">
                  <c:v>0.35197054735039807</c:v>
                </c:pt>
                <c:pt idx="108">
                  <c:v>0.35921259606747119</c:v>
                </c:pt>
                <c:pt idx="109">
                  <c:v>0.36638354036953319</c:v>
                </c:pt>
                <c:pt idx="110">
                  <c:v>0.37347559872111274</c:v>
                </c:pt>
                <c:pt idx="111">
                  <c:v>0.38048135460648042</c:v>
                </c:pt>
                <c:pt idx="112">
                  <c:v>0.38739378373547723</c:v>
                </c:pt>
                <c:pt idx="113">
                  <c:v>0.39420627760409926</c:v>
                </c:pt>
                <c:pt idx="114">
                  <c:v>0.4009126633008997</c:v>
                </c:pt>
                <c:pt idx="115">
                  <c:v>0.40750721950523572</c:v>
                </c:pt>
                <c:pt idx="116">
                  <c:v>0.41398468867656746</c:v>
                </c:pt>
                <c:pt idx="117">
                  <c:v>0.42034028548438379</c:v>
                </c:pt>
                <c:pt idx="118">
                  <c:v>0.42656970157500235</c:v>
                </c:pt>
                <c:pt idx="119">
                  <c:v>0.43266910681371784</c:v>
                </c:pt>
                <c:pt idx="120">
                  <c:v>0.43863514717800289</c:v>
                </c:pt>
                <c:pt idx="121">
                  <c:v>0.44446493950929239</c:v>
                </c:pt>
                <c:pt idx="122">
                  <c:v>0.45015606335707059</c:v>
                </c:pt>
                <c:pt idx="123">
                  <c:v>0.4557065501694666</c:v>
                </c:pt>
                <c:pt idx="124">
                  <c:v>0.4611148700994106</c:v>
                </c:pt>
                <c:pt idx="125">
                  <c:v>0.46637991670481466</c:v>
                </c:pt>
                <c:pt idx="126">
                  <c:v>0.47150098982553518</c:v>
                </c:pt>
                <c:pt idx="127">
                  <c:v>0.47647777691943161</c:v>
                </c:pt>
                <c:pt idx="128">
                  <c:v>0.48131033313514909</c:v>
                </c:pt>
                <c:pt idx="129">
                  <c:v>0.4859990603908122</c:v>
                </c:pt>
                <c:pt idx="130">
                  <c:v>0.49054468571618615</c:v>
                </c:pt>
                <c:pt idx="131">
                  <c:v>0.49494823910157609</c:v>
                </c:pt>
                <c:pt idx="132">
                  <c:v>0.49921103108035464</c:v>
                </c:pt>
                <c:pt idx="133">
                  <c:v>0.50333463025404879</c:v>
                </c:pt>
                <c:pt idx="134">
                  <c:v>0.50732084094987917</c:v>
                </c:pt>
                <c:pt idx="135">
                  <c:v>0.51117168118098633</c:v>
                </c:pt>
                <c:pt idx="136">
                  <c:v>0.5148893610597074</c:v>
                </c:pt>
                <c:pt idx="137">
                  <c:v>0.51847626179454342</c:v>
                </c:pt>
                <c:pt idx="138">
                  <c:v>0.52193491538220127</c:v>
                </c:pt>
                <c:pt idx="139">
                  <c:v>0.52526798508755013</c:v>
                </c:pt>
                <c:pt idx="140">
                  <c:v>0.52847824678672939</c:v>
                </c:pt>
                <c:pt idx="141">
                  <c:v>0.53156857123212542</c:v>
                </c:pt>
                <c:pt idx="142">
                  <c:v>0.53454190728263229</c:v>
                </c:pt>
                <c:pt idx="143">
                  <c:v>0.53740126612859918</c:v>
                </c:pt>
                <c:pt idx="144">
                  <c:v>0.54014970652818883</c:v>
                </c:pt>
                <c:pt idx="145">
                  <c:v>0.54279032106053438</c:v>
                </c:pt>
                <c:pt idx="146">
                  <c:v>0.54532622339108627</c:v>
                </c:pt>
                <c:pt idx="147">
                  <c:v>0.54776053653583723</c:v>
                </c:pt>
                <c:pt idx="148">
                  <c:v>0.55009638210364653</c:v>
                </c:pt>
                <c:pt idx="149">
                  <c:v>0.55233687048961289</c:v>
                </c:pt>
                <c:pt idx="150">
                  <c:v>0.55448509198725393</c:v>
                </c:pt>
              </c:numCache>
            </c:numRef>
          </c:val>
          <c:smooth val="0"/>
          <c:extLst>
            <c:ext xmlns:c16="http://schemas.microsoft.com/office/drawing/2014/chart" uri="{C3380CC4-5D6E-409C-BE32-E72D297353CC}">
              <c16:uniqueId val="{00000003-16B4-4620-A6D2-8373DDEE59B0}"/>
            </c:ext>
          </c:extLst>
        </c:ser>
        <c:ser>
          <c:idx val="4"/>
          <c:order val="4"/>
          <c:spPr>
            <a:ln w="28575" cap="rnd">
              <a:solidFill>
                <a:schemeClr val="accent5"/>
              </a:solidFill>
              <a:round/>
            </a:ln>
            <a:effectLst/>
          </c:spPr>
          <c:marker>
            <c:symbol val="none"/>
          </c:marker>
          <c:cat>
            <c:numRef>
              <c:f>Sheet1!$C$8:$C$158</c:f>
              <c:numCache>
                <c:formatCode>General</c:formatCode>
                <c:ptCount val="15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pt idx="124">
                  <c:v>2024</c:v>
                </c:pt>
                <c:pt idx="125">
                  <c:v>2025</c:v>
                </c:pt>
                <c:pt idx="126">
                  <c:v>2026</c:v>
                </c:pt>
                <c:pt idx="127">
                  <c:v>2027</c:v>
                </c:pt>
                <c:pt idx="128">
                  <c:v>2028</c:v>
                </c:pt>
                <c:pt idx="129">
                  <c:v>2029</c:v>
                </c:pt>
                <c:pt idx="130">
                  <c:v>2030</c:v>
                </c:pt>
                <c:pt idx="131">
                  <c:v>2031</c:v>
                </c:pt>
                <c:pt idx="132">
                  <c:v>2032</c:v>
                </c:pt>
                <c:pt idx="133">
                  <c:v>2033</c:v>
                </c:pt>
                <c:pt idx="134">
                  <c:v>2034</c:v>
                </c:pt>
                <c:pt idx="135">
                  <c:v>2035</c:v>
                </c:pt>
                <c:pt idx="136">
                  <c:v>2036</c:v>
                </c:pt>
                <c:pt idx="137">
                  <c:v>2037</c:v>
                </c:pt>
                <c:pt idx="138">
                  <c:v>2038</c:v>
                </c:pt>
                <c:pt idx="139">
                  <c:v>2039</c:v>
                </c:pt>
                <c:pt idx="140">
                  <c:v>2040</c:v>
                </c:pt>
                <c:pt idx="141">
                  <c:v>2041</c:v>
                </c:pt>
                <c:pt idx="142">
                  <c:v>2042</c:v>
                </c:pt>
                <c:pt idx="143">
                  <c:v>2043</c:v>
                </c:pt>
                <c:pt idx="144">
                  <c:v>2044</c:v>
                </c:pt>
                <c:pt idx="145">
                  <c:v>2045</c:v>
                </c:pt>
                <c:pt idx="146">
                  <c:v>2046</c:v>
                </c:pt>
                <c:pt idx="147">
                  <c:v>2047</c:v>
                </c:pt>
                <c:pt idx="148">
                  <c:v>2048</c:v>
                </c:pt>
                <c:pt idx="149">
                  <c:v>2049</c:v>
                </c:pt>
                <c:pt idx="150">
                  <c:v>2050</c:v>
                </c:pt>
              </c:numCache>
            </c:numRef>
          </c:cat>
          <c:val>
            <c:numRef>
              <c:f>Sheet1!$R$8:$R$158</c:f>
              <c:numCache>
                <c:formatCode>0.00</c:formatCode>
                <c:ptCount val="151"/>
                <c:pt idx="0">
                  <c:v>4.3503531007851566E-3</c:v>
                </c:pt>
                <c:pt idx="1">
                  <c:v>4.5718316507468541E-3</c:v>
                </c:pt>
                <c:pt idx="2">
                  <c:v>4.8045018737832811E-3</c:v>
                </c:pt>
                <c:pt idx="3">
                  <c:v>5.0489205507097488E-3</c:v>
                </c:pt>
                <c:pt idx="4">
                  <c:v>5.3056712495539284E-3</c:v>
                </c:pt>
                <c:pt idx="5">
                  <c:v>5.57536551891279E-3</c:v>
                </c:pt>
                <c:pt idx="6">
                  <c:v>5.8586441243510846E-3</c:v>
                </c:pt>
                <c:pt idx="7">
                  <c:v>6.1561783282649699E-3</c:v>
                </c:pt>
                <c:pt idx="8">
                  <c:v>6.468671213487806E-3</c:v>
                </c:pt>
                <c:pt idx="9">
                  <c:v>6.7968590507467459E-3</c:v>
                </c:pt>
                <c:pt idx="10">
                  <c:v>7.1415127098855679E-3</c:v>
                </c:pt>
                <c:pt idx="11">
                  <c:v>7.5034391145494877E-3</c:v>
                </c:pt>
                <c:pt idx="12">
                  <c:v>7.8834827397782532E-3</c:v>
                </c:pt>
                <c:pt idx="13">
                  <c:v>8.2825271516725387E-3</c:v>
                </c:pt>
                <c:pt idx="14">
                  <c:v>8.701496587982107E-3</c:v>
                </c:pt>
                <c:pt idx="15">
                  <c:v>9.1413575781095595E-3</c:v>
                </c:pt>
                <c:pt idx="16">
                  <c:v>9.6031206006274867E-3</c:v>
                </c:pt>
                <c:pt idx="17">
                  <c:v>1.0087841775965776E-2</c:v>
                </c:pt>
                <c:pt idx="18">
                  <c:v>1.0596624591436607E-2</c:v>
                </c:pt>
                <c:pt idx="19">
                  <c:v>1.1130621655223029E-2</c:v>
                </c:pt>
                <c:pt idx="20">
                  <c:v>1.1691036475359514E-2</c:v>
                </c:pt>
                <c:pt idx="21">
                  <c:v>1.2279125259075383E-2</c:v>
                </c:pt>
                <c:pt idx="22">
                  <c:v>1.2896198727150376E-2</c:v>
                </c:pt>
                <c:pt idx="23">
                  <c:v>1.3543623937142276E-2</c:v>
                </c:pt>
                <c:pt idx="24">
                  <c:v>1.4222826108484804E-2</c:v>
                </c:pt>
                <c:pt idx="25">
                  <c:v>1.493529044151665E-2</c:v>
                </c:pt>
                <c:pt idx="26">
                  <c:v>1.5682563921484979E-2</c:v>
                </c:pt>
                <c:pt idx="27">
                  <c:v>1.646625709746662E-2</c:v>
                </c:pt>
                <c:pt idx="28">
                  <c:v>1.7288045824962805E-2</c:v>
                </c:pt>
                <c:pt idx="29">
                  <c:v>1.8149672959647461E-2</c:v>
                </c:pt>
                <c:pt idx="30">
                  <c:v>1.9052949988381609E-2</c:v>
                </c:pt>
                <c:pt idx="31">
                  <c:v>1.9999758582146206E-2</c:v>
                </c:pt>
                <c:pt idx="32">
                  <c:v>2.0992052053992825E-2</c:v>
                </c:pt>
                <c:pt idx="33">
                  <c:v>2.2031856703465795E-2</c:v>
                </c:pt>
                <c:pt idx="34">
                  <c:v>2.3121273027213507E-2</c:v>
                </c:pt>
                <c:pt idx="35">
                  <c:v>2.426247677368415E-2</c:v>
                </c:pt>
                <c:pt idx="36">
                  <c:v>2.545771981789683E-2</c:v>
                </c:pt>
                <c:pt idx="37">
                  <c:v>2.670933083030225E-2</c:v>
                </c:pt>
                <c:pt idx="38">
                  <c:v>2.8019715711705976E-2</c:v>
                </c:pt>
                <c:pt idx="39">
                  <c:v>2.9391357764136865E-2</c:v>
                </c:pt>
                <c:pt idx="40">
                  <c:v>3.0826817565418409E-2</c:v>
                </c:pt>
                <c:pt idx="41">
                  <c:v>3.232873251306187E-2</c:v>
                </c:pt>
                <c:pt idx="42">
                  <c:v>3.3899816000971514E-2</c:v>
                </c:pt>
                <c:pt idx="43">
                  <c:v>3.5542856190361495E-2</c:v>
                </c:pt>
                <c:pt idx="44">
                  <c:v>3.7260714334264672E-2</c:v>
                </c:pt>
                <c:pt idx="45">
                  <c:v>3.905632261310496E-2</c:v>
                </c:pt>
                <c:pt idx="46">
                  <c:v>4.0932681437047709E-2</c:v>
                </c:pt>
                <c:pt idx="47">
                  <c:v>4.2892856169292191E-2</c:v>
                </c:pt>
                <c:pt idx="48">
                  <c:v>4.4939973223175431E-2</c:v>
                </c:pt>
                <c:pt idx="49">
                  <c:v>4.7077215484986501E-2</c:v>
                </c:pt>
                <c:pt idx="50">
                  <c:v>4.9307817013808312E-2</c:v>
                </c:pt>
                <c:pt idx="51">
                  <c:v>5.1635056969585938E-2</c:v>
                </c:pt>
                <c:pt idx="52">
                  <c:v>5.4062252721049531E-2</c:v>
                </c:pt>
                <c:pt idx="53">
                  <c:v>5.6592752086176312E-2</c:v>
                </c:pt>
                <c:pt idx="54">
                  <c:v>5.9229924659656472E-2</c:v>
                </c:pt>
                <c:pt idx="55">
                  <c:v>6.1977152184421173E-2</c:v>
                </c:pt>
                <c:pt idx="56">
                  <c:v>6.4837817927795346E-2</c:v>
                </c:pt>
                <c:pt idx="57">
                  <c:v>6.7815295027350855E-2</c:v>
                </c:pt>
                <c:pt idx="58">
                  <c:v>7.0912933777148399E-2</c:v>
                </c:pt>
                <c:pt idx="59">
                  <c:v>7.4134047831864044E-2</c:v>
                </c:pt>
                <c:pt idx="60">
                  <c:v>7.7481899314376407E-2</c:v>
                </c:pt>
                <c:pt idx="61">
                  <c:v>8.0959682821820658E-2</c:v>
                </c:pt>
                <c:pt idx="62">
                  <c:v>8.4570508335948591E-2</c:v>
                </c:pt>
                <c:pt idx="63">
                  <c:v>8.8317383055911275E-2</c:v>
                </c:pt>
                <c:pt idx="64">
                  <c:v>9.2203192185317057E-2</c:v>
                </c:pt>
                <c:pt idx="65">
                  <c:v>9.6230678720598151E-2</c:v>
                </c:pt>
                <c:pt idx="66">
                  <c:v>0.10040242230429755</c:v>
                </c:pt>
                <c:pt idx="67">
                  <c:v>0.1047208172247804</c:v>
                </c:pt>
                <c:pt idx="68">
                  <c:v>0.10918804966294909</c:v>
                </c:pt>
                <c:pt idx="69">
                  <c:v>0.11380607430662587</c:v>
                </c:pt>
                <c:pt idx="70">
                  <c:v>0.11857659047413163</c:v>
                </c:pt>
                <c:pt idx="71">
                  <c:v>0.12350101790995341</c:v>
                </c:pt>
                <c:pt idx="72">
                  <c:v>0.12858047243692183</c:v>
                </c:pt>
                <c:pt idx="73">
                  <c:v>0.13381574167061577</c:v>
                </c:pt>
                <c:pt idx="74">
                  <c:v>0.13920726102233691</c:v>
                </c:pt>
                <c:pt idx="75">
                  <c:v>0.14475509023645075</c:v>
                </c:pt>
                <c:pt idx="76">
                  <c:v>0.15045889072563851</c:v>
                </c:pt>
                <c:pt idx="77">
                  <c:v>0.15631790398307777</c:v>
                </c:pt>
                <c:pt idx="78">
                  <c:v>0.16233093136317353</c:v>
                </c:pt>
                <c:pt idx="79">
                  <c:v>0.16849631553159991</c:v>
                </c:pt>
                <c:pt idx="80">
                  <c:v>0.17481192389049685</c:v>
                </c:pt>
                <c:pt idx="81">
                  <c:v>0.181275134285139</c:v>
                </c:pt>
                <c:pt idx="82">
                  <c:v>0.18788282329374742</c:v>
                </c:pt>
                <c:pt idx="83">
                  <c:v>0.19463135739191759</c:v>
                </c:pt>
                <c:pt idx="84">
                  <c:v>0.20151658726705191</c:v>
                </c:pt>
                <c:pt idx="85">
                  <c:v>0.20853384553599458</c:v>
                </c:pt>
                <c:pt idx="86">
                  <c:v>0.21567794809069202</c:v>
                </c:pt>
                <c:pt idx="87">
                  <c:v>0.22294319926222578</c:v>
                </c:pt>
                <c:pt idx="88">
                  <c:v>0.23032340095323295</c:v>
                </c:pt>
                <c:pt idx="89">
                  <c:v>0.23781186584297959</c:v>
                </c:pt>
                <c:pt idx="90">
                  <c:v>0.24540143471879453</c:v>
                </c:pt>
                <c:pt idx="91">
                  <c:v>0.25308449793300575</c:v>
                </c:pt>
                <c:pt idx="92">
                  <c:v>0.26085302092690621</c:v>
                </c:pt>
                <c:pt idx="93">
                  <c:v>0.26869857370373551</c:v>
                </c:pt>
                <c:pt idx="94">
                  <c:v>0.27661236407242168</c:v>
                </c:pt>
                <c:pt idx="95">
                  <c:v>0.28458527442423126</c:v>
                </c:pt>
                <c:pt idx="96">
                  <c:v>0.29260790174688939</c:v>
                </c:pt>
                <c:pt idx="97">
                  <c:v>0.3006706005265628</c:v>
                </c:pt>
                <c:pt idx="98">
                  <c:v>0.30876352813868901</c:v>
                </c:pt>
                <c:pt idx="99">
                  <c:v>0.31687669228526322</c:v>
                </c:pt>
                <c:pt idx="100">
                  <c:v>0.32500000000000001</c:v>
                </c:pt>
                <c:pt idx="101">
                  <c:v>0.33312330771473675</c:v>
                </c:pt>
                <c:pt idx="102">
                  <c:v>0.34123647186131101</c:v>
                </c:pt>
                <c:pt idx="103">
                  <c:v>0.34932939947343722</c:v>
                </c:pt>
                <c:pt idx="104">
                  <c:v>0.35739209825311069</c:v>
                </c:pt>
                <c:pt idx="105">
                  <c:v>0.36541472557576876</c:v>
                </c:pt>
                <c:pt idx="106">
                  <c:v>0.3733876359275784</c:v>
                </c:pt>
                <c:pt idx="107">
                  <c:v>0.38130142629626457</c:v>
                </c:pt>
                <c:pt idx="108">
                  <c:v>0.38914697907309381</c:v>
                </c:pt>
                <c:pt idx="109">
                  <c:v>0.39691550206699433</c:v>
                </c:pt>
                <c:pt idx="110">
                  <c:v>0.40459856528120547</c:v>
                </c:pt>
                <c:pt idx="111">
                  <c:v>0.41218813415702049</c:v>
                </c:pt>
                <c:pt idx="112">
                  <c:v>0.41967659904676702</c:v>
                </c:pt>
                <c:pt idx="113">
                  <c:v>0.42705680073777424</c:v>
                </c:pt>
                <c:pt idx="114">
                  <c:v>0.434322051909308</c:v>
                </c:pt>
                <c:pt idx="115">
                  <c:v>0.44146615446400544</c:v>
                </c:pt>
                <c:pt idx="116">
                  <c:v>0.44848341273294812</c:v>
                </c:pt>
                <c:pt idx="117">
                  <c:v>0.45536864260808246</c:v>
                </c:pt>
                <c:pt idx="118">
                  <c:v>0.46211717670625257</c:v>
                </c:pt>
                <c:pt idx="119">
                  <c:v>0.46872486571486099</c:v>
                </c:pt>
                <c:pt idx="120">
                  <c:v>0.4751880761095032</c:v>
                </c:pt>
                <c:pt idx="121">
                  <c:v>0.48150368446840014</c:v>
                </c:pt>
                <c:pt idx="122">
                  <c:v>0.48766906863682646</c:v>
                </c:pt>
                <c:pt idx="123">
                  <c:v>0.4936820960169222</c:v>
                </c:pt>
                <c:pt idx="124">
                  <c:v>0.49954110927436152</c:v>
                </c:pt>
                <c:pt idx="125">
                  <c:v>0.5052449097635493</c:v>
                </c:pt>
                <c:pt idx="126">
                  <c:v>0.5107927389776632</c:v>
                </c:pt>
                <c:pt idx="127">
                  <c:v>0.5161842583293843</c:v>
                </c:pt>
                <c:pt idx="128">
                  <c:v>0.52141952756307819</c:v>
                </c:pt>
                <c:pt idx="129">
                  <c:v>0.52649898209004653</c:v>
                </c:pt>
                <c:pt idx="130">
                  <c:v>0.53142340952586842</c:v>
                </c:pt>
                <c:pt idx="131">
                  <c:v>0.5361939256933741</c:v>
                </c:pt>
                <c:pt idx="132">
                  <c:v>0.54081195033705087</c:v>
                </c:pt>
                <c:pt idx="133">
                  <c:v>0.54527918277521958</c:v>
                </c:pt>
                <c:pt idx="134">
                  <c:v>0.54959757769570239</c:v>
                </c:pt>
                <c:pt idx="135">
                  <c:v>0.55376932127940193</c:v>
                </c:pt>
                <c:pt idx="136">
                  <c:v>0.55779680781468299</c:v>
                </c:pt>
                <c:pt idx="137">
                  <c:v>0.56168261694408872</c:v>
                </c:pt>
                <c:pt idx="138">
                  <c:v>0.56542949166405143</c:v>
                </c:pt>
                <c:pt idx="139">
                  <c:v>0.56904031717817938</c:v>
                </c:pt>
                <c:pt idx="140">
                  <c:v>0.57251810068562359</c:v>
                </c:pt>
                <c:pt idx="141">
                  <c:v>0.57586595216813596</c:v>
                </c:pt>
                <c:pt idx="142">
                  <c:v>0.57908706622285167</c:v>
                </c:pt>
                <c:pt idx="143">
                  <c:v>0.58218470497264918</c:v>
                </c:pt>
                <c:pt idx="144">
                  <c:v>0.58516218207220472</c:v>
                </c:pt>
                <c:pt idx="145">
                  <c:v>0.5880228478155789</c:v>
                </c:pt>
                <c:pt idx="146">
                  <c:v>0.59077007534034354</c:v>
                </c:pt>
                <c:pt idx="147">
                  <c:v>0.59340724791382371</c:v>
                </c:pt>
                <c:pt idx="148">
                  <c:v>0.59593774727895055</c:v>
                </c:pt>
                <c:pt idx="149">
                  <c:v>0.59836494303041399</c:v>
                </c:pt>
                <c:pt idx="150">
                  <c:v>0.60069218298619176</c:v>
                </c:pt>
              </c:numCache>
            </c:numRef>
          </c:val>
          <c:smooth val="0"/>
          <c:extLst>
            <c:ext xmlns:c16="http://schemas.microsoft.com/office/drawing/2014/chart" uri="{C3380CC4-5D6E-409C-BE32-E72D297353CC}">
              <c16:uniqueId val="{00000004-16B4-4620-A6D2-8373DDEE59B0}"/>
            </c:ext>
          </c:extLst>
        </c:ser>
        <c:dLbls>
          <c:showLegendKey val="0"/>
          <c:showVal val="0"/>
          <c:showCatName val="0"/>
          <c:showSerName val="0"/>
          <c:showPercent val="0"/>
          <c:showBubbleSize val="0"/>
        </c:dLbls>
        <c:smooth val="0"/>
        <c:axId val="526578536"/>
        <c:axId val="526578864"/>
      </c:lineChart>
      <c:catAx>
        <c:axId val="526578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26578864"/>
        <c:crosses val="autoZero"/>
        <c:auto val="1"/>
        <c:lblAlgn val="ctr"/>
        <c:lblOffset val="100"/>
        <c:tickLblSkip val="25"/>
        <c:tickMarkSkip val="25"/>
        <c:noMultiLvlLbl val="0"/>
      </c:catAx>
      <c:valAx>
        <c:axId val="52657886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r>
                  <a:rPr lang="en-US"/>
                  <a:t>Contraceptive Prevalence</a:t>
                </a:r>
              </a:p>
            </c:rich>
          </c:tx>
          <c:layout>
            <c:manualLayout>
              <c:xMode val="edge"/>
              <c:yMode val="edge"/>
              <c:x val="3.3832923963833403E-2"/>
              <c:y val="0.1447975325191260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0.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26578536"/>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sz="1400">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2313B80-A029-4BB2-A890-A21077BC648D}" type="datetimeFigureOut">
              <a:rPr lang="en-GB"/>
              <a:pPr>
                <a:defRPr/>
              </a:pPr>
              <a:t>25/07/2019</a:t>
            </a:fld>
            <a:endParaRPr lang="en-GB"/>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FF8250A-55A3-4B20-9F25-539D81483586}" type="slidenum">
              <a:rPr lang="en-GB"/>
              <a:pPr>
                <a:defRPr/>
              </a:pPr>
              <a:t>‹#›</a:t>
            </a:fld>
            <a:endParaRPr lang="en-GB"/>
          </a:p>
        </p:txBody>
      </p:sp>
    </p:spTree>
    <p:extLst>
      <p:ext uri="{BB962C8B-B14F-4D97-AF65-F5344CB8AC3E}">
        <p14:creationId xmlns:p14="http://schemas.microsoft.com/office/powerpoint/2010/main" val="2191647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027" y="0"/>
            <a:ext cx="2972421"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0C9253A-ECFF-4E02-8392-834C9ACCE292}" type="datetimeFigureOut">
              <a:rPr lang="en-GB"/>
              <a:pPr>
                <a:defRPr/>
              </a:pPr>
              <a:t>25/07/2019</a:t>
            </a:fld>
            <a:endParaRPr lang="en-GB"/>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6421" y="4416426"/>
            <a:ext cx="5485158"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1" y="8829675"/>
            <a:ext cx="2972421"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027" y="8829675"/>
            <a:ext cx="2972421"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87B7C31-07DC-4BA8-B319-0B19C8018697}" type="slidenum">
              <a:rPr lang="en-GB"/>
              <a:pPr>
                <a:defRPr/>
              </a:pPr>
              <a:t>‹#›</a:t>
            </a:fld>
            <a:endParaRPr lang="en-GB"/>
          </a:p>
        </p:txBody>
      </p:sp>
    </p:spTree>
    <p:extLst>
      <p:ext uri="{BB962C8B-B14F-4D97-AF65-F5344CB8AC3E}">
        <p14:creationId xmlns:p14="http://schemas.microsoft.com/office/powerpoint/2010/main" val="18177038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Today I will present on Monitoring progress in family planning: National, regional, and global trends.</a:t>
            </a:r>
          </a:p>
          <a:p>
            <a:pPr eaLnBrk="1" hangingPunct="1">
              <a:spcBef>
                <a:spcPct val="0"/>
              </a:spcBef>
            </a:pPr>
            <a:endParaRPr lang="en-GB" altLang="en-US" dirty="0"/>
          </a:p>
          <a:p>
            <a:pPr eaLnBrk="1" hangingPunct="1">
              <a:spcBef>
                <a:spcPct val="0"/>
              </a:spcBef>
            </a:pPr>
            <a:r>
              <a:rPr lang="en-GB" altLang="en-US" dirty="0"/>
              <a:t>This work is done by the United Nations Population Division in New York.</a:t>
            </a:r>
          </a:p>
        </p:txBody>
      </p:sp>
      <p:sp>
        <p:nvSpPr>
          <p:cNvPr id="7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49993BD-0335-4DAC-BE16-C51AD9FC3CC9}" type="slidenum">
              <a:rPr lang="en-GB" altLang="en-US" smtClean="0"/>
              <a:pPr fontAlgn="base">
                <a:spcBef>
                  <a:spcPct val="0"/>
                </a:spcBef>
                <a:spcAft>
                  <a:spcPct val="0"/>
                </a:spcAft>
                <a:defRPr/>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ts val="600"/>
              </a:spcAft>
              <a:defRPr/>
            </a:pPr>
            <a:r>
              <a:rPr lang="en-US" altLang="en-US" dirty="0">
                <a:solidFill>
                  <a:schemeClr val="tx2">
                    <a:lumMod val="75000"/>
                  </a:schemeClr>
                </a:solidFill>
                <a:latin typeface="Arial" charset="0"/>
              </a:rPr>
              <a:t>Demand Satisfied with modern methods of contraception. So here we put in relation those women who have their demand for family planning satisfied and are using contraception compared to all women with a demand for contraception – so including those who want to stop or delay childbearing but are not using contraception.</a:t>
            </a:r>
          </a:p>
          <a:p>
            <a:pPr eaLnBrk="1" hangingPunct="1">
              <a:spcAft>
                <a:spcPts val="600"/>
              </a:spcAft>
              <a:defRPr/>
            </a:pPr>
            <a:endParaRPr lang="en-US" altLang="en-US" dirty="0">
              <a:solidFill>
                <a:schemeClr val="tx2">
                  <a:lumMod val="75000"/>
                </a:schemeClr>
              </a:solidFill>
              <a:latin typeface="Arial" charset="0"/>
            </a:endParaRPr>
          </a:p>
          <a:p>
            <a:pPr eaLnBrk="1" hangingPunct="1">
              <a:spcAft>
                <a:spcPts val="600"/>
              </a:spcAft>
              <a:defRPr/>
            </a:pPr>
            <a:r>
              <a:rPr lang="en-US" altLang="en-US" dirty="0">
                <a:solidFill>
                  <a:schemeClr val="tx2">
                    <a:lumMod val="75000"/>
                  </a:schemeClr>
                </a:solidFill>
                <a:latin typeface="Arial" charset="0"/>
              </a:rPr>
              <a:t>On this graphic, what is a little unclear is use of modern and traditional methods of contraception. For the SDG traditional methods are not counted in the numerator. Women using traditional methods are classified as not having their demand for modern contraception satisfied.</a:t>
            </a:r>
          </a:p>
          <a:p>
            <a:pPr eaLnBrk="1" hangingPunct="1">
              <a:spcAft>
                <a:spcPts val="600"/>
              </a:spcAft>
              <a:defRPr/>
            </a:pPr>
            <a:endParaRPr lang="en-US" sz="1400" dirty="0">
              <a:solidFill>
                <a:schemeClr val="tx2">
                  <a:lumMod val="75000"/>
                </a:schemeClr>
              </a:solidFill>
              <a:latin typeface="Arial" charset="0"/>
            </a:endParaRPr>
          </a:p>
          <a:p>
            <a:pPr eaLnBrk="1" hangingPunct="1">
              <a:spcAft>
                <a:spcPts val="600"/>
              </a:spcAft>
              <a:defRPr/>
            </a:pPr>
            <a:r>
              <a:rPr lang="en-US" sz="1400" dirty="0">
                <a:solidFill>
                  <a:schemeClr val="tx2">
                    <a:lumMod val="75000"/>
                  </a:schemeClr>
                </a:solidFill>
                <a:latin typeface="Arial" charset="0"/>
              </a:rPr>
              <a:t>The SDG indicator.</a:t>
            </a:r>
          </a:p>
          <a:p>
            <a:endParaRPr lang="en-GB" dirty="0"/>
          </a:p>
          <a:p>
            <a:r>
              <a:rPr lang="en-GB" dirty="0"/>
              <a:t>Not exhaustive list of indicators.</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10</a:t>
            </a:fld>
            <a:endParaRPr lang="en-GB"/>
          </a:p>
        </p:txBody>
      </p:sp>
    </p:spTree>
    <p:extLst>
      <p:ext uri="{BB962C8B-B14F-4D97-AF65-F5344CB8AC3E}">
        <p14:creationId xmlns:p14="http://schemas.microsoft.com/office/powerpoint/2010/main" val="588876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Here is what the UN Population Produces in terms of data sets and reports.</a:t>
            </a:r>
          </a:p>
          <a:p>
            <a:pPr eaLnBrk="1" hangingPunct="1">
              <a:spcBef>
                <a:spcPct val="0"/>
              </a:spcBef>
            </a:pPr>
            <a:endParaRPr lang="en-US" altLang="en-US" dirty="0"/>
          </a:p>
          <a:p>
            <a:pPr eaLnBrk="1" hangingPunct="1">
              <a:spcBef>
                <a:spcPct val="0"/>
              </a:spcBef>
            </a:pPr>
            <a:r>
              <a:rPr lang="en-US" altLang="en-US" dirty="0"/>
              <a:t>Survey</a:t>
            </a:r>
            <a:r>
              <a:rPr lang="en-US" altLang="en-US" baseline="0" dirty="0"/>
              <a:t> data compilation:</a:t>
            </a:r>
          </a:p>
          <a:p>
            <a:pPr marL="171450" indent="-171450" eaLnBrk="1" hangingPunct="1">
              <a:spcBef>
                <a:spcPct val="0"/>
              </a:spcBef>
              <a:buFontTx/>
              <a:buChar char="-"/>
            </a:pPr>
            <a:r>
              <a:rPr lang="en-US" altLang="en-US" baseline="0" dirty="0"/>
              <a:t>World Contraceptive Use 2019. 1,247 observations. </a:t>
            </a:r>
          </a:p>
          <a:p>
            <a:pPr marL="628650" lvl="1" indent="-171450" eaLnBrk="1" hangingPunct="1">
              <a:spcBef>
                <a:spcPct val="0"/>
              </a:spcBef>
              <a:buFontTx/>
              <a:buChar char="-"/>
            </a:pPr>
            <a:r>
              <a:rPr lang="en-US" altLang="en-US" baseline="0" dirty="0"/>
              <a:t>For about 650 of them we have observations for both married and unmarried women</a:t>
            </a:r>
          </a:p>
          <a:p>
            <a:pPr marL="171450" lvl="0" indent="-171450" eaLnBrk="1" hangingPunct="1">
              <a:spcBef>
                <a:spcPct val="0"/>
              </a:spcBef>
              <a:buFontTx/>
              <a:buChar char="-"/>
            </a:pPr>
            <a:r>
              <a:rPr lang="en-US" altLang="en-US" baseline="0" dirty="0"/>
              <a:t>Estimates and projections of key family planning indicators</a:t>
            </a:r>
          </a:p>
          <a:p>
            <a:pPr marL="628650" lvl="1" indent="-171450" eaLnBrk="1" hangingPunct="1">
              <a:spcBef>
                <a:spcPct val="0"/>
              </a:spcBef>
              <a:buFontTx/>
              <a:buChar char="-"/>
            </a:pPr>
            <a:r>
              <a:rPr lang="en-US" altLang="en-US" baseline="0" dirty="0"/>
              <a:t>These are the model outputs. The observations is what goes into the model.</a:t>
            </a:r>
          </a:p>
          <a:p>
            <a:pPr marL="628650" lvl="1" indent="-171450" eaLnBrk="1" hangingPunct="1">
              <a:spcBef>
                <a:spcPct val="0"/>
              </a:spcBef>
              <a:buFontTx/>
              <a:buChar char="-"/>
            </a:pPr>
            <a:r>
              <a:rPr lang="en-US" altLang="en-US" baseline="0" dirty="0"/>
              <a:t>The model produces national, regional and global estimates from 1970 to 2030</a:t>
            </a:r>
          </a:p>
          <a:p>
            <a:pPr marL="628650" lvl="1" indent="-171450" eaLnBrk="1" hangingPunct="1">
              <a:spcBef>
                <a:spcPct val="0"/>
              </a:spcBef>
              <a:buFontTx/>
              <a:buChar char="-"/>
            </a:pPr>
            <a:br>
              <a:rPr lang="en-US" altLang="en-US" baseline="0" dirty="0"/>
            </a:br>
            <a:endParaRPr lang="en-US" altLang="en-US" baseline="0" dirty="0"/>
          </a:p>
          <a:p>
            <a:pPr eaLnBrk="1" hangingPunct="1">
              <a:spcBef>
                <a:spcPct val="0"/>
              </a:spcBef>
            </a:pPr>
            <a:r>
              <a:rPr lang="en-US" altLang="en-US" baseline="0" dirty="0"/>
              <a:t>For comparative purposes over time and across countries and for providing regional and global estimates</a:t>
            </a:r>
          </a:p>
          <a:p>
            <a:pPr eaLnBrk="1" hangingPunct="1">
              <a:spcBef>
                <a:spcPct val="0"/>
              </a:spcBef>
            </a:pPr>
            <a:endParaRPr lang="en-US" altLang="en-US" baseline="0" dirty="0"/>
          </a:p>
          <a:p>
            <a:pPr eaLnBrk="1" hangingPunct="1">
              <a:spcBef>
                <a:spcPct val="0"/>
              </a:spcBef>
            </a:pPr>
            <a:r>
              <a:rPr lang="en-US" dirty="0"/>
              <a:t>The Population Division of the Department of Economic and Social Affairs provides the international community with timely and accessible population data and analysis of population trends and development outcomes for all countries and areas of the world.</a:t>
            </a:r>
            <a:endParaRPr lang="en-GB" altLang="en-US" dirty="0"/>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5EA84F-701D-4B44-8978-2E711C8A48B4}" type="slidenum">
              <a:rPr lang="en-GB" altLang="en-US" smtClean="0"/>
              <a:pPr fontAlgn="base">
                <a:spcBef>
                  <a:spcPct val="0"/>
                </a:spcBef>
                <a:spcAft>
                  <a:spcPct val="0"/>
                </a:spcAft>
                <a:defRPr/>
              </a:pPr>
              <a:t>11</a:t>
            </a:fld>
            <a:endParaRPr lang="en-GB" altLang="en-US"/>
          </a:p>
        </p:txBody>
      </p:sp>
    </p:spTree>
    <p:extLst>
      <p:ext uri="{BB962C8B-B14F-4D97-AF65-F5344CB8AC3E}">
        <p14:creationId xmlns:p14="http://schemas.microsoft.com/office/powerpoint/2010/main" val="1948461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Here the number of surveys that are included in our data base.</a:t>
            </a:r>
          </a:p>
          <a:p>
            <a:pPr eaLnBrk="1" hangingPunct="1">
              <a:spcBef>
                <a:spcPct val="0"/>
              </a:spcBef>
            </a:pPr>
            <a:r>
              <a:rPr lang="en-GB" altLang="en-US" dirty="0"/>
              <a:t>We see the MICS, DHS and the PMA surveys recently.</a:t>
            </a:r>
          </a:p>
          <a:p>
            <a:pPr eaLnBrk="1" hangingPunct="1">
              <a:spcBef>
                <a:spcPct val="0"/>
              </a:spcBef>
            </a:pPr>
            <a:r>
              <a:rPr lang="en-GB" altLang="en-US" dirty="0"/>
              <a:t>Older survey series such as the World Fertility Survey and Contraceptive Prevalence Surveys.</a:t>
            </a:r>
          </a:p>
          <a:p>
            <a:pPr eaLnBrk="1" hangingPunct="1">
              <a:spcBef>
                <a:spcPct val="0"/>
              </a:spcBef>
            </a:pPr>
            <a:r>
              <a:rPr lang="en-GB" altLang="en-US" dirty="0"/>
              <a:t>But also the large number of national surveys.</a:t>
            </a:r>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5EA84F-701D-4B44-8978-2E711C8A48B4}" type="slidenum">
              <a:rPr lang="en-GB" altLang="en-US" smtClean="0"/>
              <a:pPr fontAlgn="base">
                <a:spcBef>
                  <a:spcPct val="0"/>
                </a:spcBef>
                <a:spcAft>
                  <a:spcPct val="0"/>
                </a:spcAft>
                <a:defRPr/>
              </a:pPr>
              <a:t>12</a:t>
            </a:fld>
            <a:endParaRPr lang="en-GB" altLang="en-US"/>
          </a:p>
        </p:txBody>
      </p:sp>
    </p:spTree>
    <p:extLst>
      <p:ext uri="{BB962C8B-B14F-4D97-AF65-F5344CB8AC3E}">
        <p14:creationId xmlns:p14="http://schemas.microsoft.com/office/powerpoint/2010/main" val="90979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Here is the availability on information about unmarried women from these surveys.</a:t>
            </a:r>
          </a:p>
          <a:p>
            <a:pPr eaLnBrk="1" hangingPunct="1">
              <a:spcBef>
                <a:spcPct val="0"/>
              </a:spcBef>
            </a:pPr>
            <a:endParaRPr lang="en-GB" altLang="en-US" dirty="0"/>
          </a:p>
          <a:p>
            <a:pPr eaLnBrk="1" hangingPunct="1">
              <a:spcBef>
                <a:spcPct val="0"/>
              </a:spcBef>
            </a:pPr>
            <a:r>
              <a:rPr lang="en-GB" altLang="en-US" dirty="0"/>
              <a:t>In the sixties and seventies not much available. Has become much more frequent.</a:t>
            </a:r>
          </a:p>
          <a:p>
            <a:pPr eaLnBrk="1" hangingPunct="1">
              <a:spcBef>
                <a:spcPct val="0"/>
              </a:spcBef>
            </a:pPr>
            <a:r>
              <a:rPr lang="en-GB" altLang="en-US" dirty="0"/>
              <a:t>However, for some surveys the results were actually not published and we need to get the unmarried women </a:t>
            </a:r>
            <a:r>
              <a:rPr lang="en-GB" altLang="en-US" dirty="0" err="1"/>
              <a:t>esimates</a:t>
            </a:r>
            <a:r>
              <a:rPr lang="en-GB" altLang="en-US" dirty="0"/>
              <a:t> from micro-data. These are less available for earlier times.</a:t>
            </a:r>
          </a:p>
          <a:p>
            <a:pPr eaLnBrk="1" hangingPunct="1">
              <a:spcBef>
                <a:spcPct val="0"/>
              </a:spcBef>
            </a:pPr>
            <a:endParaRPr lang="en-GB" altLang="en-US" dirty="0"/>
          </a:p>
          <a:p>
            <a:pPr eaLnBrk="1" hangingPunct="1">
              <a:spcBef>
                <a:spcPct val="0"/>
              </a:spcBef>
            </a:pPr>
            <a:r>
              <a:rPr lang="en-GB" altLang="en-US" dirty="0"/>
              <a:t>Myanmar had unmarried women in their last DHS.</a:t>
            </a:r>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5EA84F-701D-4B44-8978-2E711C8A48B4}" type="slidenum">
              <a:rPr lang="en-GB" altLang="en-US" smtClean="0"/>
              <a:pPr fontAlgn="base">
                <a:spcBef>
                  <a:spcPct val="0"/>
                </a:spcBef>
                <a:spcAft>
                  <a:spcPct val="0"/>
                </a:spcAft>
                <a:defRPr/>
              </a:pPr>
              <a:t>13</a:t>
            </a:fld>
            <a:endParaRPr lang="en-GB" altLang="en-US"/>
          </a:p>
        </p:txBody>
      </p:sp>
    </p:spTree>
    <p:extLst>
      <p:ext uri="{BB962C8B-B14F-4D97-AF65-F5344CB8AC3E}">
        <p14:creationId xmlns:p14="http://schemas.microsoft.com/office/powerpoint/2010/main" val="4190883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Now let’s talk about the statistical model to produce estimates and projections for all women of reproductive age.</a:t>
            </a:r>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5EA84F-701D-4B44-8978-2E711C8A48B4}" type="slidenum">
              <a:rPr lang="en-GB" altLang="en-US" smtClean="0"/>
              <a:pPr fontAlgn="base">
                <a:spcBef>
                  <a:spcPct val="0"/>
                </a:spcBef>
                <a:spcAft>
                  <a:spcPct val="0"/>
                </a:spcAft>
                <a:defRPr/>
              </a:pPr>
              <a:t>14</a:t>
            </a:fld>
            <a:endParaRPr lang="en-GB" altLang="en-US"/>
          </a:p>
        </p:txBody>
      </p:sp>
    </p:spTree>
    <p:extLst>
      <p:ext uri="{BB962C8B-B14F-4D97-AF65-F5344CB8AC3E}">
        <p14:creationId xmlns:p14="http://schemas.microsoft.com/office/powerpoint/2010/main" val="3262452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15</a:t>
            </a:fld>
            <a:endParaRPr lang="en-GB"/>
          </a:p>
        </p:txBody>
      </p:sp>
    </p:spTree>
    <p:extLst>
      <p:ext uri="{BB962C8B-B14F-4D97-AF65-F5344CB8AC3E}">
        <p14:creationId xmlns:p14="http://schemas.microsoft.com/office/powerpoint/2010/main" val="1798039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5EA84F-701D-4B44-8978-2E711C8A48B4}" type="slidenum">
              <a:rPr lang="en-GB" altLang="en-US" smtClean="0"/>
              <a:pPr fontAlgn="base">
                <a:spcBef>
                  <a:spcPct val="0"/>
                </a:spcBef>
                <a:spcAft>
                  <a:spcPct val="0"/>
                </a:spcAft>
                <a:defRPr/>
              </a:pPr>
              <a:t>16</a:t>
            </a:fld>
            <a:endParaRPr lang="en-GB" altLang="en-US"/>
          </a:p>
        </p:txBody>
      </p:sp>
    </p:spTree>
    <p:extLst>
      <p:ext uri="{BB962C8B-B14F-4D97-AF65-F5344CB8AC3E}">
        <p14:creationId xmlns:p14="http://schemas.microsoft.com/office/powerpoint/2010/main" val="116194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17</a:t>
            </a:fld>
            <a:endParaRPr lang="en-GB"/>
          </a:p>
        </p:txBody>
      </p:sp>
    </p:spTree>
    <p:extLst>
      <p:ext uri="{BB962C8B-B14F-4D97-AF65-F5344CB8AC3E}">
        <p14:creationId xmlns:p14="http://schemas.microsoft.com/office/powerpoint/2010/main" val="990843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18</a:t>
            </a:fld>
            <a:endParaRPr lang="en-GB"/>
          </a:p>
        </p:txBody>
      </p:sp>
    </p:spTree>
    <p:extLst>
      <p:ext uri="{BB962C8B-B14F-4D97-AF65-F5344CB8AC3E}">
        <p14:creationId xmlns:p14="http://schemas.microsoft.com/office/powerpoint/2010/main" val="108870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19</a:t>
            </a:fld>
            <a:endParaRPr lang="en-GB"/>
          </a:p>
        </p:txBody>
      </p:sp>
    </p:spTree>
    <p:extLst>
      <p:ext uri="{BB962C8B-B14F-4D97-AF65-F5344CB8AC3E}">
        <p14:creationId xmlns:p14="http://schemas.microsoft.com/office/powerpoint/2010/main" val="117301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does the United Nations Population Division sit along Track20.</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a:t>
            </a:fld>
            <a:endParaRPr lang="en-GB"/>
          </a:p>
        </p:txBody>
      </p:sp>
    </p:spTree>
    <p:extLst>
      <p:ext uri="{BB962C8B-B14F-4D97-AF65-F5344CB8AC3E}">
        <p14:creationId xmlns:p14="http://schemas.microsoft.com/office/powerpoint/2010/main" val="1999899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20</a:t>
            </a:fld>
            <a:endParaRPr lang="en-GB"/>
          </a:p>
        </p:txBody>
      </p:sp>
    </p:spTree>
    <p:extLst>
      <p:ext uri="{BB962C8B-B14F-4D97-AF65-F5344CB8AC3E}">
        <p14:creationId xmlns:p14="http://schemas.microsoft.com/office/powerpoint/2010/main" val="1876393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why is it a hierarchical model.</a:t>
            </a:r>
          </a:p>
          <a:p>
            <a:endParaRPr lang="en-GB" dirty="0"/>
          </a:p>
          <a:p>
            <a:r>
              <a:rPr lang="en-GB" dirty="0"/>
              <a:t>As pointed out, data can be sparse. So in the absence of data for a country, we look to learn about a possible trend from countries that are similar. And, as we learn from the 1</a:t>
            </a:r>
            <a:r>
              <a:rPr lang="en-GB" baseline="30000" dirty="0"/>
              <a:t>st</a:t>
            </a:r>
            <a:r>
              <a:rPr lang="en-GB" dirty="0"/>
              <a:t> rule of geography, things that are closer are also more similar.</a:t>
            </a:r>
          </a:p>
          <a:p>
            <a:endParaRPr lang="en-GB" dirty="0"/>
          </a:p>
          <a:p>
            <a:r>
              <a:rPr lang="en-GB" dirty="0"/>
              <a:t>So in the married model, a country learns from the subregion (you have to look at this in reverse), and from the major region, and from the world level.</a:t>
            </a:r>
          </a:p>
          <a:p>
            <a:endParaRPr lang="en-GB" dirty="0"/>
          </a:p>
          <a:p>
            <a:r>
              <a:rPr lang="en-GB" dirty="0"/>
              <a:t>For the unmarried women model, solely using the geographic proximity didn’t work so well. A major factor that needed to be accounted for in the model is sexual activity, especially where it is very low. So countries with very little sexual activity outside marriage have been set in relation in the model.</a:t>
            </a:r>
          </a:p>
          <a:p>
            <a:endParaRPr lang="en-GB" dirty="0"/>
          </a:p>
          <a:p>
            <a:r>
              <a:rPr lang="en-GB" dirty="0"/>
              <a:t>We can see the hierarchy groupings in the next slides.</a:t>
            </a:r>
          </a:p>
          <a:p>
            <a:endParaRPr lang="en-GB" dirty="0"/>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21</a:t>
            </a:fld>
            <a:endParaRPr lang="en-GB"/>
          </a:p>
        </p:txBody>
      </p:sp>
    </p:spTree>
    <p:extLst>
      <p:ext uri="{BB962C8B-B14F-4D97-AF65-F5344CB8AC3E}">
        <p14:creationId xmlns:p14="http://schemas.microsoft.com/office/powerpoint/2010/main" val="1478230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the subregions and major regions. Colour shows the major regions and the shading indicates the subregions. Myanmar for example is in the South-eastern Asia group. So it would be primarily influenced by these if data are available. If not the model would look for major regions and the global </a:t>
            </a:r>
            <a:r>
              <a:rPr lang="en-GB" dirty="0" err="1"/>
              <a:t>lebels</a:t>
            </a:r>
            <a:r>
              <a:rPr lang="en-GB" dirty="0"/>
              <a:t>.</a:t>
            </a:r>
          </a:p>
          <a:p>
            <a:endParaRPr lang="en-GB" dirty="0"/>
          </a:p>
          <a:p>
            <a:r>
              <a:rPr lang="en-GB" dirty="0"/>
              <a:t>I should point out though: What influences the model most are survey observations. We model because we lack data and modelling is always a simplification.</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22</a:t>
            </a:fld>
            <a:endParaRPr lang="en-GB"/>
          </a:p>
        </p:txBody>
      </p:sp>
    </p:spTree>
    <p:extLst>
      <p:ext uri="{BB962C8B-B14F-4D97-AF65-F5344CB8AC3E}">
        <p14:creationId xmlns:p14="http://schemas.microsoft.com/office/powerpoint/2010/main" val="3829987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added hierarchy of sexual activity for unmarried women. We can see how Northern Africa, Western Asia, Southern Asia and South-east Asia have many countries in this group.</a:t>
            </a:r>
          </a:p>
          <a:p>
            <a:endParaRPr lang="en-GB" dirty="0"/>
          </a:p>
          <a:p>
            <a:r>
              <a:rPr lang="en-GB" dirty="0"/>
              <a:t>Thailand has </a:t>
            </a:r>
            <a:r>
              <a:rPr lang="en-GB" dirty="0" err="1"/>
              <a:t>upwarding</a:t>
            </a:r>
            <a:r>
              <a:rPr lang="en-GB" dirty="0"/>
              <a:t> trends in sexual activity among unmarried women and is not part of this group.</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23</a:t>
            </a:fld>
            <a:endParaRPr lang="en-GB"/>
          </a:p>
        </p:txBody>
      </p:sp>
    </p:spTree>
    <p:extLst>
      <p:ext uri="{BB962C8B-B14F-4D97-AF65-F5344CB8AC3E}">
        <p14:creationId xmlns:p14="http://schemas.microsoft.com/office/powerpoint/2010/main" val="189628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modelling output for Thailand. This is just a quick walk through to show the modelling results.</a:t>
            </a:r>
          </a:p>
          <a:p>
            <a:r>
              <a:rPr lang="en-US" dirty="0"/>
              <a:t>Margaret will go into more detail with country examples.</a:t>
            </a:r>
          </a:p>
          <a:p>
            <a:endParaRPr lang="en-US" dirty="0"/>
          </a:p>
          <a:p>
            <a:r>
              <a:rPr lang="en-US" dirty="0"/>
              <a:t>We have 7 panels. This is for married women.</a:t>
            </a:r>
          </a:p>
          <a:p>
            <a:r>
              <a:rPr lang="en-US" dirty="0"/>
              <a:t>CP, CP modern, CP any and Unmet Need in the top row.</a:t>
            </a:r>
          </a:p>
          <a:p>
            <a:r>
              <a:rPr lang="en-US" dirty="0"/>
              <a:t>Total demand, Demand satisfied by any method, Demand satisfied by a modern method.</a:t>
            </a:r>
          </a:p>
          <a:p>
            <a:endParaRPr lang="en-US" dirty="0"/>
          </a:p>
          <a:p>
            <a:r>
              <a:rPr lang="en-US" dirty="0"/>
              <a:t>You see for Thailand a mix of survey sources. </a:t>
            </a:r>
          </a:p>
          <a:p>
            <a:r>
              <a:rPr lang="en-US" dirty="0"/>
              <a:t>DHS and MICS,</a:t>
            </a:r>
          </a:p>
          <a:p>
            <a:r>
              <a:rPr lang="en-US" dirty="0"/>
              <a:t>National Surveys and other international survey series.</a:t>
            </a:r>
          </a:p>
          <a:p>
            <a:r>
              <a:rPr lang="en-US" dirty="0"/>
              <a:t>Some estimates carry a bias. In this case an age bias which the model corrects for.</a:t>
            </a:r>
          </a:p>
          <a:p>
            <a:endParaRPr lang="en-US" dirty="0"/>
          </a:p>
          <a:p>
            <a:r>
              <a:rPr lang="en-US" dirty="0"/>
              <a:t>We also see that for Unmet Need and Demand satisfied the available data are much less.</a:t>
            </a:r>
          </a:p>
          <a:p>
            <a:r>
              <a:rPr lang="en-US" dirty="0"/>
              <a:t>Now the relationship can be taken from other surveys in Thailand and applied to the contraceptive prevalence rate of these surveys.</a:t>
            </a:r>
          </a:p>
          <a:p>
            <a:endParaRPr lang="en-US" dirty="0"/>
          </a:p>
          <a:p>
            <a:r>
              <a:rPr lang="en-US" dirty="0"/>
              <a:t>We can also see how Thailand’s CP went up strongly in the 1970 and has been stagnant at a high level recently.</a:t>
            </a:r>
          </a:p>
          <a:p>
            <a:r>
              <a:rPr lang="en-US" dirty="0"/>
              <a:t>From the beginning modern methods have been dominant. At the same time, unmet need has declined.</a:t>
            </a:r>
          </a:p>
          <a:p>
            <a:endParaRPr lang="en-US" dirty="0"/>
          </a:p>
          <a:p>
            <a:r>
              <a:rPr lang="en-US" dirty="0"/>
              <a:t>Because there are many data points the uncertainty is quite small.</a:t>
            </a:r>
          </a:p>
          <a:p>
            <a:endParaRPr lang="en-GB" dirty="0"/>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24</a:t>
            </a:fld>
            <a:endParaRPr lang="en-GB"/>
          </a:p>
        </p:txBody>
      </p:sp>
    </p:spTree>
    <p:extLst>
      <p:ext uri="{BB962C8B-B14F-4D97-AF65-F5344CB8AC3E}">
        <p14:creationId xmlns:p14="http://schemas.microsoft.com/office/powerpoint/2010/main" val="1372947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is it for unmarried women?</a:t>
            </a:r>
          </a:p>
          <a:p>
            <a:endParaRPr lang="en-GB" dirty="0"/>
          </a:p>
          <a:p>
            <a:r>
              <a:rPr lang="en-GB" dirty="0"/>
              <a:t>Much less data is available. Only from the latest MICS surveys and only for contraceptive prevalence.</a:t>
            </a:r>
          </a:p>
          <a:p>
            <a:endParaRPr lang="en-GB" dirty="0"/>
          </a:p>
          <a:p>
            <a:r>
              <a:rPr lang="en-GB" dirty="0"/>
              <a:t>Contraceptive Prevalence is much lower. This is because remember many unmarried women are not sexually active.</a:t>
            </a:r>
          </a:p>
          <a:p>
            <a:endParaRPr lang="en-GB" dirty="0"/>
          </a:p>
          <a:p>
            <a:r>
              <a:rPr lang="en-GB" dirty="0"/>
              <a:t>For unmet need and demand satisfied we do not have any data. That is why the uncertainty intervals are much </a:t>
            </a:r>
            <a:r>
              <a:rPr lang="en-GB" dirty="0" err="1"/>
              <a:t>wieder</a:t>
            </a:r>
            <a:r>
              <a:rPr lang="en-GB" dirty="0"/>
              <a:t>.</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25</a:t>
            </a:fld>
            <a:endParaRPr lang="en-GB"/>
          </a:p>
        </p:txBody>
      </p:sp>
    </p:spTree>
    <p:extLst>
      <p:ext uri="{BB962C8B-B14F-4D97-AF65-F5344CB8AC3E}">
        <p14:creationId xmlns:p14="http://schemas.microsoft.com/office/powerpoint/2010/main" val="3324718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women, we add together the results for married and unmarried women.</a:t>
            </a:r>
          </a:p>
          <a:p>
            <a:endParaRPr lang="en-US" dirty="0"/>
          </a:p>
          <a:p>
            <a:r>
              <a:rPr lang="en-US" dirty="0"/>
              <a:t>All women is actually not modelled. We are not fitting a line through all women estimates. That is why we are not showing any data.</a:t>
            </a:r>
            <a:endParaRPr lang="en-GB" dirty="0"/>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26</a:t>
            </a:fld>
            <a:endParaRPr lang="en-GB"/>
          </a:p>
        </p:txBody>
      </p:sp>
    </p:spTree>
    <p:extLst>
      <p:ext uri="{BB962C8B-B14F-4D97-AF65-F5344CB8AC3E}">
        <p14:creationId xmlns:p14="http://schemas.microsoft.com/office/powerpoint/2010/main" val="3863899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results of our global model for Myanmar. </a:t>
            </a:r>
          </a:p>
          <a:p>
            <a:endParaRPr lang="en-US" dirty="0"/>
          </a:p>
          <a:p>
            <a:r>
              <a:rPr lang="en-US" dirty="0"/>
              <a:t>We cannot go detailed into country specific as is done by Track20. </a:t>
            </a:r>
          </a:p>
          <a:p>
            <a:r>
              <a:rPr lang="en-US" dirty="0"/>
              <a:t>So we do not add service statistics to inform the trend.</a:t>
            </a:r>
            <a:endParaRPr lang="en-GB" dirty="0"/>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27</a:t>
            </a:fld>
            <a:endParaRPr lang="en-GB"/>
          </a:p>
        </p:txBody>
      </p:sp>
    </p:spTree>
    <p:extLst>
      <p:ext uri="{BB962C8B-B14F-4D97-AF65-F5344CB8AC3E}">
        <p14:creationId xmlns:p14="http://schemas.microsoft.com/office/powerpoint/2010/main" val="2457375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unmarried women, as far as we know, the latest DHS is a first nationally representative survey that includes unmarried women in the family planning module of the questionnaire.</a:t>
            </a:r>
          </a:p>
          <a:p>
            <a:endParaRPr lang="en-GB" dirty="0"/>
          </a:p>
          <a:p>
            <a:r>
              <a:rPr lang="en-GB" dirty="0"/>
              <a:t>Please let us know about other surveys. But we only have one observation from DHS.</a:t>
            </a:r>
          </a:p>
          <a:p>
            <a:endParaRPr lang="en-GB" dirty="0"/>
          </a:p>
          <a:p>
            <a:r>
              <a:rPr lang="en-GB" dirty="0"/>
              <a:t>And, again, because sexual activity among unmarried women is low the family planning indicators are low.</a:t>
            </a:r>
          </a:p>
          <a:p>
            <a:endParaRPr lang="en-GB" dirty="0"/>
          </a:p>
          <a:p>
            <a:r>
              <a:rPr lang="en-GB" dirty="0"/>
              <a:t>And, in contrast to Thailand, contraceptive prevalence is projected to remain relatively low. This is influenced by the grouping by sexual activity.</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28</a:t>
            </a:fld>
            <a:endParaRPr lang="en-GB"/>
          </a:p>
        </p:txBody>
      </p:sp>
    </p:spTree>
    <p:extLst>
      <p:ext uri="{BB962C8B-B14F-4D97-AF65-F5344CB8AC3E}">
        <p14:creationId xmlns:p14="http://schemas.microsoft.com/office/powerpoint/2010/main" val="144342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DHS data</a:t>
            </a:r>
            <a:endParaRPr lang="en-GB" dirty="0"/>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29</a:t>
            </a:fld>
            <a:endParaRPr lang="en-GB"/>
          </a:p>
        </p:txBody>
      </p:sp>
    </p:spTree>
    <p:extLst>
      <p:ext uri="{BB962C8B-B14F-4D97-AF65-F5344CB8AC3E}">
        <p14:creationId xmlns:p14="http://schemas.microsoft.com/office/powerpoint/2010/main" val="679424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What sets the framework for work of the United Nations in the field of family planning?</a:t>
            </a:r>
          </a:p>
          <a:p>
            <a:pPr eaLnBrk="1" hangingPunct="1">
              <a:spcBef>
                <a:spcPct val="0"/>
              </a:spcBef>
            </a:pPr>
            <a:endParaRPr lang="en-GB" altLang="en-US" dirty="0"/>
          </a:p>
          <a:p>
            <a:pPr eaLnBrk="1" hangingPunct="1">
              <a:spcBef>
                <a:spcPct val="0"/>
              </a:spcBef>
            </a:pPr>
            <a:r>
              <a:rPr lang="en-GB" altLang="en-US" dirty="0"/>
              <a:t>The most important document for our work is the Programme of Action that stems from the 1994 UN Population Conference in Cairo. The outcome was a Programme of Action which had its 25</a:t>
            </a:r>
            <a:r>
              <a:rPr lang="en-GB" altLang="en-US" baseline="30000" dirty="0"/>
              <a:t>th</a:t>
            </a:r>
            <a:r>
              <a:rPr lang="en-GB" altLang="en-US" dirty="0"/>
              <a:t> birthday this year.</a:t>
            </a:r>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dirty="0"/>
              <a:t>The programme of action defined reproductive rights as </a:t>
            </a:r>
            <a:r>
              <a:rPr lang="en-US" altLang="en-US" dirty="0"/>
              <a:t>“</a:t>
            </a:r>
            <a:r>
              <a:rPr lang="en-US" altLang="en-US" sz="1200" i="1" dirty="0">
                <a:solidFill>
                  <a:schemeClr val="tx2">
                    <a:lumMod val="75000"/>
                  </a:schemeClr>
                </a:solidFill>
                <a:latin typeface="Arial" charset="0"/>
              </a:rPr>
              <a:t>Reproductive rights – basic rights of couples and individuals to decide freely and responsibly the number, spacing and timing of their children and to have the information and means to do so</a:t>
            </a:r>
            <a:r>
              <a:rPr lang="en-GB" altLang="en-US" sz="1200" i="1" dirty="0">
                <a:solidFill>
                  <a:schemeClr val="tx2">
                    <a:lumMod val="75000"/>
                  </a:schemeClr>
                </a:solidFill>
                <a:latin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altLang="en-US" sz="1200" i="1" dirty="0">
              <a:solidFill>
                <a:schemeClr val="tx2">
                  <a:lumMod val="75000"/>
                </a:schemeClr>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200" i="0" dirty="0">
                <a:solidFill>
                  <a:schemeClr val="tx2">
                    <a:lumMod val="75000"/>
                  </a:schemeClr>
                </a:solidFill>
                <a:latin typeface="Arial" charset="0"/>
              </a:rPr>
              <a:t>Family Planning then became part of the Millennium Development Goals, with a short delay, in 2005.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altLang="en-US" sz="1200" i="0" dirty="0">
              <a:solidFill>
                <a:schemeClr val="tx2">
                  <a:lumMod val="75000"/>
                </a:schemeClr>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200" i="0" dirty="0">
                <a:solidFill>
                  <a:schemeClr val="tx2">
                    <a:lumMod val="75000"/>
                  </a:schemeClr>
                </a:solidFill>
                <a:latin typeface="Arial" charset="0"/>
              </a:rPr>
              <a:t>Another important UN initiative is the Secretary General’s “Every Women, Every Child Global Strategy”. It is an interagency strategy including for example WHO and UNICEF to bring Women, Children and Adolescent Health in focus.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altLang="en-US" sz="1200" i="0" dirty="0">
              <a:solidFill>
                <a:schemeClr val="tx2">
                  <a:lumMod val="75000"/>
                </a:schemeClr>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200" i="0" dirty="0">
                <a:solidFill>
                  <a:schemeClr val="tx2">
                    <a:lumMod val="75000"/>
                  </a:schemeClr>
                </a:solidFill>
                <a:latin typeface="Arial" charset="0"/>
              </a:rPr>
              <a:t>In 2012 the Family Planning Initiative started.</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altLang="en-US" sz="1200" i="0" dirty="0">
              <a:solidFill>
                <a:schemeClr val="tx2">
                  <a:lumMod val="75000"/>
                </a:schemeClr>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200" i="0" dirty="0">
                <a:solidFill>
                  <a:schemeClr val="tx2">
                    <a:lumMod val="75000"/>
                  </a:schemeClr>
                </a:solidFill>
                <a:latin typeface="Arial" charset="0"/>
              </a:rPr>
              <a:t>On Family Planning, when the SDGs were introduced the focus went from women who are married or in-union, to all women.</a:t>
            </a:r>
            <a:endParaRPr lang="en-US" altLang="en-US" sz="1200" i="0" dirty="0">
              <a:solidFill>
                <a:schemeClr val="tx2">
                  <a:lumMod val="75000"/>
                </a:schemeClr>
              </a:solidFill>
              <a:latin typeface="Arial" charset="0"/>
            </a:endParaRPr>
          </a:p>
          <a:p>
            <a:pPr eaLnBrk="1" hangingPunct="1">
              <a:spcBef>
                <a:spcPct val="0"/>
              </a:spcBef>
            </a:pPr>
            <a:endParaRPr lang="en-GB" altLang="en-US" dirty="0"/>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5EA84F-701D-4B44-8978-2E711C8A48B4}" type="slidenum">
              <a:rPr lang="en-GB" altLang="en-US" smtClean="0"/>
              <a:pPr fontAlgn="base">
                <a:spcBef>
                  <a:spcPct val="0"/>
                </a:spcBef>
                <a:spcAft>
                  <a:spcPct val="0"/>
                </a:spcAft>
                <a:defRPr/>
              </a:pPr>
              <a:t>3</a:t>
            </a:fld>
            <a:endParaRPr lang="en-GB" altLang="en-US"/>
          </a:p>
        </p:txBody>
      </p:sp>
    </p:spTree>
    <p:extLst>
      <p:ext uri="{BB962C8B-B14F-4D97-AF65-F5344CB8AC3E}">
        <p14:creationId xmlns:p14="http://schemas.microsoft.com/office/powerpoint/2010/main" val="946412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49CC929-1861-471C-ACE0-A6F48385EE8C}" type="slidenum">
              <a:rPr lang="en-GB" altLang="en-US" smtClean="0"/>
              <a:pPr fontAlgn="base">
                <a:spcBef>
                  <a:spcPct val="0"/>
                </a:spcBef>
                <a:spcAft>
                  <a:spcPct val="0"/>
                </a:spcAft>
                <a:defRPr/>
              </a:pPr>
              <a:t>30</a:t>
            </a:fld>
            <a:endParaRPr lang="en-GB" altLang="en-US"/>
          </a:p>
        </p:txBody>
      </p:sp>
    </p:spTree>
    <p:extLst>
      <p:ext uri="{BB962C8B-B14F-4D97-AF65-F5344CB8AC3E}">
        <p14:creationId xmlns:p14="http://schemas.microsoft.com/office/powerpoint/2010/main" val="5621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Sustainable development goals. Change from MDGs is to shift it to a global agenda and to have the countries much closer involved.</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4</a:t>
            </a:fld>
            <a:endParaRPr lang="en-GB"/>
          </a:p>
        </p:txBody>
      </p:sp>
    </p:spTree>
    <p:extLst>
      <p:ext uri="{BB962C8B-B14F-4D97-AF65-F5344CB8AC3E}">
        <p14:creationId xmlns:p14="http://schemas.microsoft.com/office/powerpoint/2010/main" val="155782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said, the Population Division is the custodian agency for indicator 3.7.1 which sits under </a:t>
            </a:r>
          </a:p>
          <a:p>
            <a:endParaRPr lang="en-GB" dirty="0"/>
          </a:p>
          <a:p>
            <a:r>
              <a:rPr lang="en-GB" dirty="0"/>
              <a:t>Goal 3 – health</a:t>
            </a:r>
          </a:p>
          <a:p>
            <a:endParaRPr lang="en-GB" dirty="0"/>
          </a:p>
          <a:p>
            <a:r>
              <a:rPr lang="en-GB" dirty="0"/>
              <a:t>Target 3.7 – Ensure universal access to sexual and reproductive health-care services, including for family planning.</a:t>
            </a:r>
          </a:p>
          <a:p>
            <a:endParaRPr lang="en-GB" dirty="0"/>
          </a:p>
          <a:p>
            <a:r>
              <a:rPr lang="en-GB" dirty="0"/>
              <a:t>The indicator itself measures demand satisfied for modern family planning, or in its full length</a:t>
            </a:r>
          </a:p>
          <a:p>
            <a:r>
              <a:rPr lang="en-GB" dirty="0"/>
              <a:t>	the proportion of women of reproductive age – these are women between the age of 15 to 49 – who have their need for family planning satisfied with modern methods.</a:t>
            </a:r>
          </a:p>
          <a:p>
            <a:endParaRPr lang="en-GB" dirty="0"/>
          </a:p>
          <a:p>
            <a:r>
              <a:rPr lang="en-GB" dirty="0"/>
              <a:t>The SDGs focus on leaving no one behind meaning to cover sub-population such as women, children, migrants, people with disability or to look at specific characteristics such as wealth differences or to look at sub-national estimates.</a:t>
            </a:r>
          </a:p>
          <a:p>
            <a:endParaRPr lang="en-GB" dirty="0"/>
          </a:p>
          <a:p>
            <a:r>
              <a:rPr lang="en-GB" dirty="0"/>
              <a:t>Therefore, disaggregated data is essential. For family planning, this has meant for us to find data disaggregated by age and marital status.</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5</a:t>
            </a:fld>
            <a:endParaRPr lang="en-GB"/>
          </a:p>
        </p:txBody>
      </p:sp>
    </p:spTree>
    <p:extLst>
      <p:ext uri="{BB962C8B-B14F-4D97-AF65-F5344CB8AC3E}">
        <p14:creationId xmlns:p14="http://schemas.microsoft.com/office/powerpoint/2010/main" val="10467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What do we need monitoring for?</a:t>
            </a:r>
          </a:p>
          <a:p>
            <a:pPr eaLnBrk="1" hangingPunct="1">
              <a:spcBef>
                <a:spcPct val="0"/>
              </a:spcBef>
            </a:pPr>
            <a:endParaRPr lang="en-US" altLang="en-US" dirty="0"/>
          </a:p>
          <a:p>
            <a:pPr eaLnBrk="1" hangingPunct="1">
              <a:spcBef>
                <a:spcPct val="0"/>
              </a:spcBef>
            </a:pPr>
            <a:r>
              <a:rPr lang="en-US" altLang="en-US" dirty="0"/>
              <a:t>First, to look at the present situation. </a:t>
            </a:r>
          </a:p>
          <a:p>
            <a:pPr eaLnBrk="1" hangingPunct="1">
              <a:spcBef>
                <a:spcPct val="0"/>
              </a:spcBef>
            </a:pPr>
            <a:endParaRPr lang="en-US" altLang="en-US" dirty="0"/>
          </a:p>
          <a:p>
            <a:pPr eaLnBrk="1" hangingPunct="1">
              <a:spcBef>
                <a:spcPct val="0"/>
              </a:spcBef>
            </a:pPr>
            <a:r>
              <a:rPr lang="en-US" altLang="en-US" dirty="0"/>
              <a:t>CLICK:</a:t>
            </a:r>
          </a:p>
          <a:p>
            <a:pPr eaLnBrk="1" hangingPunct="1">
              <a:spcBef>
                <a:spcPct val="0"/>
              </a:spcBef>
            </a:pPr>
            <a:r>
              <a:rPr lang="en-US" altLang="en-US" dirty="0"/>
              <a:t>Here we look at demand satisfied with modern methods in 2019. It is called a nowcast because we don’t have that recent observations yet for many countries. So here we are using the model - that I will provide more details on later on – to estimate the current situation.</a:t>
            </a:r>
          </a:p>
          <a:p>
            <a:pPr eaLnBrk="1" hangingPunct="1">
              <a:spcBef>
                <a:spcPct val="0"/>
              </a:spcBef>
            </a:pPr>
            <a:endParaRPr lang="en-US" altLang="en-US" dirty="0"/>
          </a:p>
          <a:p>
            <a:pPr eaLnBrk="1" hangingPunct="1">
              <a:spcBef>
                <a:spcPct val="0"/>
              </a:spcBef>
            </a:pPr>
            <a:r>
              <a:rPr lang="en-US" altLang="en-US" dirty="0"/>
              <a:t>What else we need it for</a:t>
            </a:r>
          </a:p>
          <a:p>
            <a:pPr eaLnBrk="1" hangingPunct="1">
              <a:spcBef>
                <a:spcPct val="0"/>
              </a:spcBef>
            </a:pPr>
            <a:endParaRPr lang="en-US" altLang="en-US" dirty="0"/>
          </a:p>
          <a:p>
            <a:pPr eaLnBrk="1" hangingPunct="1">
              <a:spcBef>
                <a:spcPct val="0"/>
              </a:spcBef>
            </a:pPr>
            <a:r>
              <a:rPr lang="en-US" altLang="en-US" dirty="0"/>
              <a:t>CLICK next slide:</a:t>
            </a:r>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5EA84F-701D-4B44-8978-2E711C8A48B4}" type="slidenum">
              <a:rPr lang="en-GB" altLang="en-US" smtClean="0"/>
              <a:pPr fontAlgn="base">
                <a:spcBef>
                  <a:spcPct val="0"/>
                </a:spcBef>
                <a:spcAft>
                  <a:spcPct val="0"/>
                </a:spcAft>
                <a:defRPr/>
              </a:pPr>
              <a:t>6</a:t>
            </a:fld>
            <a:endParaRPr lang="en-GB" altLang="en-US"/>
          </a:p>
        </p:txBody>
      </p:sp>
    </p:spTree>
    <p:extLst>
      <p:ext uri="{BB962C8B-B14F-4D97-AF65-F5344CB8AC3E}">
        <p14:creationId xmlns:p14="http://schemas.microsoft.com/office/powerpoint/2010/main" val="865191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dirty="0"/>
              <a:t>Asses the changes over time. </a:t>
            </a:r>
          </a:p>
          <a:p>
            <a:pPr marL="171450" indent="-171450" eaLnBrk="1" hangingPunct="1">
              <a:spcBef>
                <a:spcPct val="0"/>
              </a:spcBef>
              <a:buFontTx/>
              <a:buChar char="-"/>
            </a:pPr>
            <a:r>
              <a:rPr lang="en-US" altLang="en-US" dirty="0"/>
              <a:t>Compare countries at the same point in time. So that we were able to do with the map I showed earlier. I am not looking at more examples as people here have worked with the FPET tool or will work with the FPET tool and understand this better later.</a:t>
            </a:r>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5EA84F-701D-4B44-8978-2E711C8A48B4}" type="slidenum">
              <a:rPr lang="en-GB" altLang="en-US" smtClean="0"/>
              <a:pPr fontAlgn="base">
                <a:spcBef>
                  <a:spcPct val="0"/>
                </a:spcBef>
                <a:spcAft>
                  <a:spcPct val="0"/>
                </a:spcAft>
                <a:defRPr/>
              </a:pPr>
              <a:t>7</a:t>
            </a:fld>
            <a:endParaRPr lang="en-GB" altLang="en-US"/>
          </a:p>
        </p:txBody>
      </p:sp>
    </p:spTree>
    <p:extLst>
      <p:ext uri="{BB962C8B-B14F-4D97-AF65-F5344CB8AC3E}">
        <p14:creationId xmlns:p14="http://schemas.microsoft.com/office/powerpoint/2010/main" val="8348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ts val="600"/>
              </a:spcAft>
              <a:defRPr/>
            </a:pPr>
            <a:r>
              <a:rPr lang="en-GB" dirty="0"/>
              <a:t>Now we turn to the indicators that we model and which are need to estimate demand satisfied for family planning.</a:t>
            </a:r>
          </a:p>
          <a:p>
            <a:pPr eaLnBrk="1" hangingPunct="1">
              <a:spcAft>
                <a:spcPts val="600"/>
              </a:spcAft>
              <a:defRPr/>
            </a:pPr>
            <a:endParaRPr lang="en-GB" dirty="0"/>
          </a:p>
          <a:p>
            <a:pPr eaLnBrk="1" hangingPunct="1">
              <a:spcAft>
                <a:spcPts val="600"/>
              </a:spcAft>
              <a:defRPr/>
            </a:pPr>
            <a:r>
              <a:rPr lang="en-GB" dirty="0"/>
              <a:t>First we have Contraceptive prevalence. </a:t>
            </a:r>
          </a:p>
          <a:p>
            <a:pPr eaLnBrk="1" hangingPunct="1">
              <a:spcAft>
                <a:spcPts val="600"/>
              </a:spcAft>
              <a:defRPr/>
            </a:pPr>
            <a:r>
              <a:rPr lang="en-GB" dirty="0"/>
              <a:t>The number of women in the population who are currently using, or who’s sexual partner is currently using, a modern or traditional method of contraception to prevent pregnancy.</a:t>
            </a:r>
          </a:p>
          <a:p>
            <a:pPr eaLnBrk="1" hangingPunct="1">
              <a:spcAft>
                <a:spcPts val="600"/>
              </a:spcAft>
              <a:defRPr/>
            </a:pPr>
            <a:endParaRPr lang="en-GB" dirty="0"/>
          </a:p>
          <a:p>
            <a:pPr eaLnBrk="1" hangingPunct="1">
              <a:spcAft>
                <a:spcPts val="600"/>
              </a:spcAft>
              <a:defRPr/>
            </a:pPr>
            <a:r>
              <a:rPr lang="en-GB" dirty="0"/>
              <a:t>CLICK</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8</a:t>
            </a:fld>
            <a:endParaRPr lang="en-GB"/>
          </a:p>
        </p:txBody>
      </p:sp>
    </p:spTree>
    <p:extLst>
      <p:ext uri="{BB962C8B-B14F-4D97-AF65-F5344CB8AC3E}">
        <p14:creationId xmlns:p14="http://schemas.microsoft.com/office/powerpoint/2010/main" val="99334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ts val="600"/>
              </a:spcAft>
              <a:defRPr/>
            </a:pPr>
            <a:r>
              <a:rPr lang="en-US" altLang="en-US" dirty="0">
                <a:solidFill>
                  <a:schemeClr val="tx2">
                    <a:lumMod val="75000"/>
                  </a:schemeClr>
                </a:solidFill>
                <a:latin typeface="Arial" charset="0"/>
              </a:rPr>
              <a:t>Unmet need:</a:t>
            </a:r>
          </a:p>
          <a:p>
            <a:pPr marL="285750" indent="-285750" eaLnBrk="1" hangingPunct="1">
              <a:spcAft>
                <a:spcPts val="600"/>
              </a:spcAft>
              <a:buFontTx/>
              <a:buChar char="-"/>
              <a:defRPr/>
            </a:pPr>
            <a:r>
              <a:rPr lang="en-US" altLang="en-US" dirty="0">
                <a:solidFill>
                  <a:schemeClr val="tx2">
                    <a:lumMod val="75000"/>
                  </a:schemeClr>
                </a:solidFill>
                <a:latin typeface="Arial" charset="0"/>
              </a:rPr>
              <a:t>Women with unmet need are those who are want to stop or delay childbearing but are not using any method of contraception</a:t>
            </a:r>
          </a:p>
          <a:p>
            <a:pPr marL="285750" indent="-285750" eaLnBrk="1" hangingPunct="1">
              <a:spcAft>
                <a:spcPts val="600"/>
              </a:spcAft>
              <a:buFontTx/>
              <a:buChar char="-"/>
              <a:defRPr/>
            </a:pPr>
            <a:r>
              <a:rPr lang="en-US" altLang="en-US" dirty="0">
                <a:solidFill>
                  <a:schemeClr val="tx2">
                    <a:lumMod val="75000"/>
                  </a:schemeClr>
                </a:solidFill>
                <a:latin typeface="Arial" charset="0"/>
              </a:rPr>
              <a:t>Aggregate-level estimate</a:t>
            </a:r>
          </a:p>
          <a:p>
            <a:pPr marL="285750" indent="-285750" eaLnBrk="1" hangingPunct="1">
              <a:spcAft>
                <a:spcPts val="600"/>
              </a:spcAft>
              <a:buFontTx/>
              <a:buChar char="-"/>
              <a:defRPr/>
            </a:pPr>
            <a:r>
              <a:rPr lang="en-US" altLang="en-US" dirty="0">
                <a:solidFill>
                  <a:schemeClr val="tx2">
                    <a:lumMod val="75000"/>
                  </a:schemeClr>
                </a:solidFill>
                <a:latin typeface="Arial" charset="0"/>
              </a:rPr>
              <a:t>Is not reflective of individual need at the present moment</a:t>
            </a:r>
          </a:p>
          <a:p>
            <a:pPr marL="285750" indent="-285750" eaLnBrk="1" hangingPunct="1">
              <a:spcAft>
                <a:spcPts val="600"/>
              </a:spcAft>
              <a:buFontTx/>
              <a:buChar char="-"/>
              <a:defRPr/>
            </a:pPr>
            <a:r>
              <a:rPr lang="en-US" altLang="en-US" dirty="0">
                <a:solidFill>
                  <a:schemeClr val="tx2">
                    <a:lumMod val="75000"/>
                  </a:schemeClr>
                </a:solidFill>
                <a:latin typeface="Arial" charset="0"/>
              </a:rPr>
              <a:t>Women with unmet need include a large subset of women who are pregnant, post-partum amenorrhea, whose unmet need status was acquired up to 33 months earlier</a:t>
            </a:r>
          </a:p>
          <a:p>
            <a:pPr marL="285750" indent="-285750" eaLnBrk="1" hangingPunct="1">
              <a:spcAft>
                <a:spcPts val="600"/>
              </a:spcAft>
              <a:buFontTx/>
              <a:buChar char="-"/>
              <a:defRPr/>
            </a:pPr>
            <a:r>
              <a:rPr lang="en-US" altLang="en-US" dirty="0">
                <a:solidFill>
                  <a:schemeClr val="tx2">
                    <a:lumMod val="75000"/>
                  </a:schemeClr>
                </a:solidFill>
                <a:latin typeface="Arial" charset="0"/>
              </a:rPr>
              <a:t>“Goal is to quantify the amount by which the contraceptive prevalence among all women of reproductive age would increase if fertility preference were fully and perfectly implemented”</a:t>
            </a:r>
            <a:endParaRPr lang="en-US" sz="1400" dirty="0">
              <a:solidFill>
                <a:schemeClr val="tx2">
                  <a:lumMod val="75000"/>
                </a:schemeClr>
              </a:solidFill>
              <a:latin typeface="Arial" charset="0"/>
            </a:endParaRPr>
          </a:p>
          <a:p>
            <a:endParaRPr lang="en-GB" dirty="0"/>
          </a:p>
          <a:p>
            <a:r>
              <a:rPr lang="en-GB" dirty="0"/>
              <a:t>Not exhaustive list of indicators</a:t>
            </a:r>
          </a:p>
        </p:txBody>
      </p:sp>
      <p:sp>
        <p:nvSpPr>
          <p:cNvPr id="4" name="Slide Number Placeholder 3"/>
          <p:cNvSpPr>
            <a:spLocks noGrp="1"/>
          </p:cNvSpPr>
          <p:nvPr>
            <p:ph type="sldNum" sz="quarter" idx="10"/>
          </p:nvPr>
        </p:nvSpPr>
        <p:spPr/>
        <p:txBody>
          <a:bodyPr/>
          <a:lstStyle/>
          <a:p>
            <a:pPr>
              <a:defRPr/>
            </a:pPr>
            <a:fld id="{F87B7C31-07DC-4BA8-B319-0B19C8018697}" type="slidenum">
              <a:rPr lang="en-GB" smtClean="0"/>
              <a:pPr>
                <a:defRPr/>
              </a:pPr>
              <a:t>9</a:t>
            </a:fld>
            <a:endParaRPr lang="en-GB"/>
          </a:p>
        </p:txBody>
      </p:sp>
    </p:spTree>
    <p:extLst>
      <p:ext uri="{BB962C8B-B14F-4D97-AF65-F5344CB8AC3E}">
        <p14:creationId xmlns:p14="http://schemas.microsoft.com/office/powerpoint/2010/main" val="344382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403523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525963"/>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340969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525963"/>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46657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525963"/>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4212307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525963"/>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780869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525963"/>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24125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525963"/>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106997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525963"/>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245961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572000"/>
          </a:xfrm>
          <a:prstGeom prst="rect">
            <a:avLst/>
          </a:prstGeom>
        </p:spPr>
        <p:txBody>
          <a:bodyPr/>
          <a:lstStyle>
            <a:lvl1pPr marL="0" indent="0">
              <a:buFont typeface="Arial" charset="0"/>
              <a:buNone/>
              <a:defRPr sz="2000" b="0" i="0" baseline="0">
                <a:solidFill>
                  <a:schemeClr val="accent1">
                    <a:lumMod val="50000"/>
                  </a:schemeClr>
                </a:solidFill>
                <a:latin typeface="+mn-lt"/>
                <a:ea typeface="Arial" charset="0"/>
                <a:cs typeface="Arial" charset="0"/>
              </a:defRPr>
            </a:lvl1pPr>
            <a:lvl2pPr marL="457200" indent="0">
              <a:buFont typeface="+mj-lt"/>
              <a:buNone/>
              <a:defRPr sz="2000" b="0" i="0">
                <a:solidFill>
                  <a:schemeClr val="accent1">
                    <a:lumMod val="50000"/>
                  </a:schemeClr>
                </a:solidFill>
                <a:latin typeface="+mn-lt"/>
                <a:ea typeface="Arial" charset="0"/>
                <a:cs typeface="Arial" charset="0"/>
              </a:defRPr>
            </a:lvl2pPr>
            <a:lvl3pPr marL="914400" indent="0">
              <a:buFont typeface="+mj-lt"/>
              <a:buNone/>
              <a:defRPr sz="2000" b="0" i="0">
                <a:solidFill>
                  <a:schemeClr val="accent1">
                    <a:lumMod val="50000"/>
                  </a:schemeClr>
                </a:solidFill>
                <a:latin typeface="+mn-lt"/>
                <a:ea typeface="Arial" charset="0"/>
                <a:cs typeface="Arial" charset="0"/>
              </a:defRPr>
            </a:lvl3pPr>
          </a:lstStyle>
          <a:p>
            <a:pPr lvl="0"/>
            <a:r>
              <a:rPr lang="en-US" dirty="0"/>
              <a:t>Click to edit Master text styles</a:t>
            </a:r>
          </a:p>
          <a:p>
            <a:pPr lvl="1"/>
            <a:r>
              <a:rPr lang="en-US" sz="2000" dirty="0"/>
              <a:t>Something</a:t>
            </a:r>
          </a:p>
          <a:p>
            <a:pPr lvl="2"/>
            <a:r>
              <a:rPr lang="en-US" sz="2000" dirty="0"/>
              <a:t>Something.</a:t>
            </a:r>
          </a:p>
          <a:p>
            <a:pPr lvl="2"/>
            <a:endParaRPr lang="en-US" sz="2000" dirty="0"/>
          </a:p>
          <a:p>
            <a:pPr lvl="2"/>
            <a:endParaRPr lang="en-US" sz="2000" dirty="0"/>
          </a:p>
          <a:p>
            <a:pPr lvl="0"/>
            <a:endParaRPr lang="en-US" sz="2000" dirty="0"/>
          </a:p>
        </p:txBody>
      </p:sp>
      <p:sp>
        <p:nvSpPr>
          <p:cNvPr id="2" name="Title 1"/>
          <p:cNvSpPr>
            <a:spLocks noGrp="1"/>
          </p:cNvSpPr>
          <p:nvPr>
            <p:ph type="title"/>
          </p:nvPr>
        </p:nvSpPr>
        <p:spPr>
          <a:xfrm>
            <a:off x="533400" y="0"/>
            <a:ext cx="8229600" cy="1143000"/>
          </a:xfrm>
        </p:spPr>
        <p:txBody>
          <a:bodyPr/>
          <a:lstStyle>
            <a:lvl1pPr>
              <a:defRPr sz="2800" b="1">
                <a:solidFill>
                  <a:schemeClr val="tx2">
                    <a:lumMod val="50000"/>
                  </a:schemeClr>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4860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600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pic>
        <p:nvPicPr>
          <p:cNvPr id="1027"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5892800"/>
            <a:ext cx="9144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5892800"/>
            <a:ext cx="9144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www.unpopulation.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chart" Target="../charts/chart5.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hyperlink" Target="https://www.un.org/en/development/desa/population/projects/making-family-planning-count/index.asp"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twitter.com/ComicsUniting"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762000" y="839212"/>
            <a:ext cx="77724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3200" b="1" dirty="0">
                <a:solidFill>
                  <a:schemeClr val="tx2">
                    <a:lumMod val="75000"/>
                  </a:schemeClr>
                </a:solidFill>
                <a:latin typeface="Arial" panose="020B0604020202020204" pitchFamily="34" charset="0"/>
                <a:cs typeface="Arial" panose="020B0604020202020204" pitchFamily="34" charset="0"/>
              </a:rPr>
              <a:t>Monitoring and modeling progress in family planning: National, regional, and global trends</a:t>
            </a:r>
          </a:p>
          <a:p>
            <a:pPr algn="ctr" eaLnBrk="1" hangingPunct="1">
              <a:defRPr/>
            </a:pPr>
            <a:endParaRPr lang="en-US" altLang="en-US" sz="3200" b="1" dirty="0">
              <a:solidFill>
                <a:schemeClr val="tx2">
                  <a:lumMod val="75000"/>
                </a:schemeClr>
              </a:solidFill>
              <a:latin typeface="Arial" panose="020B0604020202020204" pitchFamily="34" charset="0"/>
              <a:cs typeface="Arial" panose="020B0604020202020204" pitchFamily="34" charset="0"/>
            </a:endParaRPr>
          </a:p>
          <a:p>
            <a:pPr algn="ctr" eaLnBrk="1" hangingPunct="1">
              <a:defRPr/>
            </a:pPr>
            <a:endParaRPr lang="en-US" altLang="en-US" dirty="0">
              <a:solidFill>
                <a:schemeClr val="tx2">
                  <a:lumMod val="75000"/>
                </a:schemeClr>
              </a:solidFill>
              <a:latin typeface="Arial" panose="020B0604020202020204" pitchFamily="34" charset="0"/>
              <a:cs typeface="Arial" panose="020B0604020202020204" pitchFamily="34" charset="0"/>
            </a:endParaRPr>
          </a:p>
          <a:p>
            <a:pPr algn="ctr" eaLnBrk="1" hangingPunct="1">
              <a:defRPr/>
            </a:pPr>
            <a:r>
              <a:rPr lang="en-US" altLang="en-US" dirty="0">
                <a:solidFill>
                  <a:schemeClr val="tx2">
                    <a:lumMod val="75000"/>
                  </a:schemeClr>
                </a:solidFill>
                <a:latin typeface="Arial" panose="020B0604020202020204" pitchFamily="34" charset="0"/>
                <a:cs typeface="Arial" panose="020B0604020202020204" pitchFamily="34" charset="0"/>
              </a:rPr>
              <a:t>Family Planning Estimation Tool (FPET) Training</a:t>
            </a:r>
          </a:p>
        </p:txBody>
      </p:sp>
      <p:sp>
        <p:nvSpPr>
          <p:cNvPr id="2051" name="TextBox 4"/>
          <p:cNvSpPr txBox="1">
            <a:spLocks noChangeArrowheads="1"/>
          </p:cNvSpPr>
          <p:nvPr/>
        </p:nvSpPr>
        <p:spPr bwMode="auto">
          <a:xfrm>
            <a:off x="1450181" y="4572000"/>
            <a:ext cx="63960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dirty="0">
                <a:solidFill>
                  <a:schemeClr val="tx2">
                    <a:lumMod val="75000"/>
                  </a:schemeClr>
                </a:solidFill>
                <a:latin typeface="Arial" panose="020B0604020202020204" pitchFamily="34" charset="0"/>
                <a:cs typeface="Arial" panose="020B0604020202020204" pitchFamily="34" charset="0"/>
              </a:rPr>
              <a:t>Philipp Ueffing, Population Division, </a:t>
            </a:r>
          </a:p>
          <a:p>
            <a:pPr algn="ctr" eaLnBrk="1" hangingPunct="1">
              <a:defRPr/>
            </a:pPr>
            <a:r>
              <a:rPr lang="en-US" altLang="en-US" dirty="0">
                <a:solidFill>
                  <a:schemeClr val="tx2">
                    <a:lumMod val="75000"/>
                  </a:schemeClr>
                </a:solidFill>
                <a:latin typeface="Arial" panose="020B0604020202020204" pitchFamily="34" charset="0"/>
                <a:cs typeface="Arial" panose="020B0604020202020204" pitchFamily="34" charset="0"/>
              </a:rPr>
              <a:t>Department of Economic and Social Affairs, United Nations</a:t>
            </a:r>
          </a:p>
          <a:p>
            <a:pPr algn="ctr" eaLnBrk="1" hangingPunct="1">
              <a:defRPr/>
            </a:pPr>
            <a:endParaRPr lang="en-GB" altLang="en-US" dirty="0">
              <a:solidFill>
                <a:schemeClr val="tx2">
                  <a:lumMod val="75000"/>
                </a:schemeClr>
              </a:solidFill>
              <a:latin typeface="Arial" panose="020B0604020202020204" pitchFamily="34" charset="0"/>
              <a:cs typeface="Arial" panose="020B0604020202020204" pitchFamily="34" charset="0"/>
            </a:endParaRPr>
          </a:p>
          <a:p>
            <a:pPr algn="ctr" eaLnBrk="1" hangingPunct="1">
              <a:defRPr/>
            </a:pPr>
            <a:r>
              <a:rPr lang="en-US" altLang="en-US" dirty="0">
                <a:solidFill>
                  <a:schemeClr val="tx2">
                    <a:lumMod val="75000"/>
                  </a:schemeClr>
                </a:solidFill>
                <a:latin typeface="Arial" panose="020B0604020202020204" pitchFamily="34" charset="0"/>
                <a:cs typeface="Arial" panose="020B0604020202020204" pitchFamily="34" charset="0"/>
              </a:rPr>
              <a:t>Nay </a:t>
            </a:r>
            <a:r>
              <a:rPr lang="en-US" altLang="en-US" dirty="0" err="1">
                <a:solidFill>
                  <a:schemeClr val="tx2">
                    <a:lumMod val="75000"/>
                  </a:schemeClr>
                </a:solidFill>
                <a:latin typeface="Arial" panose="020B0604020202020204" pitchFamily="34" charset="0"/>
                <a:cs typeface="Arial" panose="020B0604020202020204" pitchFamily="34" charset="0"/>
              </a:rPr>
              <a:t>Pyi</a:t>
            </a:r>
            <a:r>
              <a:rPr lang="en-US" altLang="en-US" dirty="0">
                <a:solidFill>
                  <a:schemeClr val="tx2">
                    <a:lumMod val="75000"/>
                  </a:schemeClr>
                </a:solidFill>
                <a:latin typeface="Arial" panose="020B0604020202020204" pitchFamily="34" charset="0"/>
                <a:cs typeface="Arial" panose="020B0604020202020204" pitchFamily="34" charset="0"/>
              </a:rPr>
              <a:t> Taw, June 2019</a:t>
            </a:r>
            <a:endParaRPr lang="en-GB" altLang="en-US" dirty="0">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229600" cy="914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KEY INDICATORS FOR MONITORING </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28600" y="685800"/>
                <a:ext cx="6705600" cy="5158991"/>
              </a:xfrm>
            </p:spPr>
            <p:txBody>
              <a:bodyPr/>
              <a:lstStyle/>
              <a:p>
                <a:pPr>
                  <a:spcAft>
                    <a:spcPts val="600"/>
                  </a:spcAft>
                </a:pPr>
                <a:endParaRPr lang="en-US" sz="1800" b="1" dirty="0">
                  <a:solidFill>
                    <a:schemeClr val="tx2">
                      <a:lumMod val="75000"/>
                    </a:schemeClr>
                  </a:solidFill>
                </a:endParaRPr>
              </a:p>
              <a:p>
                <a:pPr>
                  <a:spcAft>
                    <a:spcPts val="600"/>
                  </a:spcAft>
                </a:pPr>
                <a:r>
                  <a:rPr lang="en-US" sz="1800" b="1" dirty="0">
                    <a:solidFill>
                      <a:schemeClr val="tx2">
                        <a:lumMod val="75000"/>
                      </a:schemeClr>
                    </a:solidFill>
                  </a:rPr>
                  <a:t>Contraceptive Prevalence (modern and traditional)</a:t>
                </a:r>
                <a:endParaRPr lang="en-US" sz="1800" i="1" dirty="0">
                  <a:solidFill>
                    <a:schemeClr val="tx2">
                      <a:lumMod val="75000"/>
                    </a:schemeClr>
                  </a:solidFill>
                </a:endParaRPr>
              </a:p>
              <a:p>
                <a:pPr marL="400050" lvl="1" indent="0"/>
                <a14:m>
                  <m:oMathPara xmlns:m="http://schemas.openxmlformats.org/officeDocument/2006/math">
                    <m:oMathParaPr>
                      <m:jc m:val="centerGroup"/>
                    </m:oMathParaPr>
                    <m:oMath xmlns:m="http://schemas.openxmlformats.org/officeDocument/2006/math">
                      <m:r>
                        <a:rPr lang="en-US" sz="1800" b="0" i="1" smtClean="0">
                          <a:solidFill>
                            <a:schemeClr val="tx2">
                              <a:lumMod val="75000"/>
                            </a:schemeClr>
                          </a:solidFill>
                          <a:latin typeface="Cambria Math" charset="0"/>
                        </a:rPr>
                        <m:t>𝐶𝑃</m:t>
                      </m:r>
                      <m:r>
                        <a:rPr lang="en-US" sz="1800" b="0" i="1" smtClean="0">
                          <a:solidFill>
                            <a:schemeClr val="tx2">
                              <a:lumMod val="75000"/>
                            </a:schemeClr>
                          </a:solidFill>
                          <a:latin typeface="Cambria Math" charset="0"/>
                        </a:rPr>
                        <m:t>=</m:t>
                      </m:r>
                      <m:f>
                        <m:fPr>
                          <m:ctrlPr>
                            <a:rPr lang="mr-IN" sz="1800" b="0" i="1" smtClean="0">
                              <a:solidFill>
                                <a:schemeClr val="tx2">
                                  <a:lumMod val="75000"/>
                                </a:schemeClr>
                              </a:solidFill>
                              <a:latin typeface="Cambria Math" panose="02040503050406030204" pitchFamily="18" charset="0"/>
                            </a:rPr>
                          </m:ctrlPr>
                        </m:fPr>
                        <m:num>
                          <m:r>
                            <m:rPr>
                              <m:nor/>
                            </m:rPr>
                            <a:rPr lang="en-US" sz="1800" b="0" i="0" smtClean="0">
                              <a:solidFill>
                                <a:schemeClr val="tx2">
                                  <a:lumMod val="75000"/>
                                </a:schemeClr>
                              </a:solidFill>
                              <a:latin typeface="Cambria Math" charset="0"/>
                            </a:rPr>
                            <m:t>number</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of</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women</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using</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contraception</m:t>
                          </m:r>
                        </m:num>
                        <m:den>
                          <m:r>
                            <m:rPr>
                              <m:nor/>
                            </m:rPr>
                            <a:rPr lang="en-US" sz="1800" b="0" i="0" smtClean="0">
                              <a:solidFill>
                                <a:schemeClr val="tx2">
                                  <a:lumMod val="75000"/>
                                </a:schemeClr>
                              </a:solidFill>
                              <a:latin typeface="Cambria Math" charset="0"/>
                            </a:rPr>
                            <m:t>total</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number</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of</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women</m:t>
                          </m:r>
                        </m:den>
                      </m:f>
                    </m:oMath>
                  </m:oMathPara>
                </a14:m>
                <a:endParaRPr lang="en-US" sz="1800" i="1" dirty="0">
                  <a:solidFill>
                    <a:schemeClr val="tx2">
                      <a:lumMod val="75000"/>
                    </a:schemeClr>
                  </a:solidFill>
                </a:endParaRPr>
              </a:p>
              <a:p>
                <a:pPr marL="400050" lvl="1"/>
                <a:endParaRPr lang="en-US" sz="1800" dirty="0">
                  <a:solidFill>
                    <a:schemeClr val="tx2">
                      <a:lumMod val="75000"/>
                    </a:schemeClr>
                  </a:solidFill>
                </a:endParaRPr>
              </a:p>
              <a:p>
                <a:pPr>
                  <a:spcAft>
                    <a:spcPts val="600"/>
                  </a:spcAft>
                </a:pPr>
                <a:endParaRPr lang="en-US" sz="1800" b="1" dirty="0">
                  <a:solidFill>
                    <a:schemeClr val="tx2">
                      <a:lumMod val="75000"/>
                    </a:schemeClr>
                  </a:solidFill>
                </a:endParaRPr>
              </a:p>
              <a:p>
                <a:pPr>
                  <a:spcAft>
                    <a:spcPts val="600"/>
                  </a:spcAft>
                </a:pPr>
                <a:r>
                  <a:rPr lang="en-US" sz="1800" b="1" dirty="0">
                    <a:solidFill>
                      <a:schemeClr val="tx2">
                        <a:lumMod val="75000"/>
                      </a:schemeClr>
                    </a:solidFill>
                  </a:rPr>
                  <a:t>Unmet Need for (modern) Family Planning</a:t>
                </a:r>
              </a:p>
              <a:p>
                <a:pPr marL="0" lvl="1" indent="0"/>
                <a14:m>
                  <m:oMathPara xmlns:m="http://schemas.openxmlformats.org/officeDocument/2006/math">
                    <m:oMathParaPr>
                      <m:jc m:val="centerGroup"/>
                    </m:oMathParaPr>
                    <m:oMath xmlns:m="http://schemas.openxmlformats.org/officeDocument/2006/math">
                      <m:r>
                        <a:rPr lang="en-US" sz="1800" b="0" i="1" smtClean="0">
                          <a:solidFill>
                            <a:schemeClr val="tx2">
                              <a:lumMod val="75000"/>
                            </a:schemeClr>
                          </a:solidFill>
                          <a:latin typeface="Cambria Math" panose="02040503050406030204" pitchFamily="18" charset="0"/>
                        </a:rPr>
                        <m:t>𝑈𝑀𝑁</m:t>
                      </m:r>
                      <m:r>
                        <a:rPr lang="en-US" sz="1800" i="1">
                          <a:solidFill>
                            <a:schemeClr val="tx2">
                              <a:lumMod val="75000"/>
                            </a:schemeClr>
                          </a:solidFill>
                          <a:latin typeface="Cambria Math" charset="0"/>
                        </a:rPr>
                        <m:t>=</m:t>
                      </m:r>
                      <m:f>
                        <m:fPr>
                          <m:ctrlPr>
                            <a:rPr lang="mr-IN" sz="1800" i="1">
                              <a:solidFill>
                                <a:schemeClr val="tx2">
                                  <a:lumMod val="75000"/>
                                </a:schemeClr>
                              </a:solidFill>
                              <a:latin typeface="Cambria Math" panose="02040503050406030204" pitchFamily="18" charset="0"/>
                            </a:rPr>
                          </m:ctrlPr>
                        </m:fPr>
                        <m:num>
                          <m:r>
                            <m:rPr>
                              <m:nor/>
                            </m:rPr>
                            <a:rPr lang="en-US" sz="1800">
                              <a:solidFill>
                                <a:schemeClr val="tx2">
                                  <a:lumMod val="75000"/>
                                </a:schemeClr>
                              </a:solidFill>
                              <a:latin typeface="Cambria Math" charset="0"/>
                            </a:rPr>
                            <m:t>number</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of</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women</m:t>
                          </m:r>
                          <m:r>
                            <m:rPr>
                              <m:nor/>
                            </m:rPr>
                            <a:rPr lang="en-US" sz="180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with</m:t>
                          </m:r>
                          <m:r>
                            <m:rPr>
                              <m:nor/>
                            </m:rPr>
                            <a:rPr lang="en-US" sz="180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unmet</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need</m:t>
                          </m:r>
                          <m:r>
                            <m:rPr>
                              <m:nor/>
                            </m:rPr>
                            <a:rPr lang="en-US" sz="1800" b="0" i="0" smtClean="0">
                              <a:solidFill>
                                <a:schemeClr val="tx2">
                                  <a:lumMod val="75000"/>
                                </a:schemeClr>
                              </a:solidFill>
                              <a:latin typeface="Cambria Math" charset="0"/>
                            </a:rPr>
                            <m:t> </m:t>
                          </m:r>
                        </m:num>
                        <m:den>
                          <m:r>
                            <m:rPr>
                              <m:nor/>
                            </m:rPr>
                            <a:rPr lang="en-US" sz="1800">
                              <a:solidFill>
                                <a:schemeClr val="tx2">
                                  <a:lumMod val="75000"/>
                                </a:schemeClr>
                              </a:solidFill>
                              <a:latin typeface="Cambria Math" charset="0"/>
                            </a:rPr>
                            <m:t>total</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number</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of</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women</m:t>
                          </m:r>
                        </m:den>
                      </m:f>
                    </m:oMath>
                  </m:oMathPara>
                </a14:m>
                <a:endParaRPr lang="en-US" sz="1800" i="1" dirty="0">
                  <a:solidFill>
                    <a:schemeClr val="tx2">
                      <a:lumMod val="75000"/>
                    </a:schemeClr>
                  </a:solidFill>
                </a:endParaRPr>
              </a:p>
              <a:p>
                <a:pPr marL="742950" lvl="1" indent="-285750" eaLnBrk="1" hangingPunct="1">
                  <a:spcBef>
                    <a:spcPts val="0"/>
                  </a:spcBef>
                  <a:spcAft>
                    <a:spcPts val="0"/>
                  </a:spcAft>
                  <a:buFont typeface="Wingdings" panose="05000000000000000000" pitchFamily="2" charset="2"/>
                  <a:buChar char="§"/>
                  <a:defRPr/>
                </a:pPr>
                <a:endParaRPr lang="en-US" altLang="en-US" sz="1800" dirty="0">
                  <a:solidFill>
                    <a:schemeClr val="tx2">
                      <a:lumMod val="75000"/>
                    </a:schemeClr>
                  </a:solidFill>
                </a:endParaRPr>
              </a:p>
              <a:p>
                <a:pPr>
                  <a:spcAft>
                    <a:spcPts val="600"/>
                  </a:spcAft>
                </a:pPr>
                <a:endParaRPr lang="en-US" sz="1800" i="1" dirty="0">
                  <a:solidFill>
                    <a:schemeClr val="tx2">
                      <a:lumMod val="75000"/>
                    </a:schemeClr>
                  </a:solidFill>
                </a:endParaRPr>
              </a:p>
              <a:p>
                <a:pPr>
                  <a:spcAft>
                    <a:spcPts val="600"/>
                  </a:spcAft>
                </a:pPr>
                <a:r>
                  <a:rPr lang="en-US" sz="1800" b="1" dirty="0">
                    <a:solidFill>
                      <a:schemeClr val="tx2">
                        <a:lumMod val="75000"/>
                      </a:schemeClr>
                    </a:solidFill>
                  </a:rPr>
                  <a:t>Demand for Family Planning Satisfied by Modern Methods – SDG 3.7.1</a:t>
                </a:r>
              </a:p>
              <a:p>
                <a:pPr marL="0" lvl="1"/>
                <a14:m>
                  <m:oMathPara xmlns:m="http://schemas.openxmlformats.org/officeDocument/2006/math">
                    <m:oMathParaPr>
                      <m:jc m:val="centerGroup"/>
                    </m:oMathParaPr>
                    <m:oMath xmlns:m="http://schemas.openxmlformats.org/officeDocument/2006/math">
                      <m:r>
                        <a:rPr lang="en-US" sz="1800" b="0" i="1" smtClean="0">
                          <a:solidFill>
                            <a:schemeClr val="tx2">
                              <a:lumMod val="75000"/>
                            </a:schemeClr>
                          </a:solidFill>
                          <a:latin typeface="Cambria Math" charset="0"/>
                        </a:rPr>
                        <m:t>𝐷𝑆</m:t>
                      </m:r>
                      <m:r>
                        <a:rPr lang="en-US" sz="1800" b="0" i="1" smtClean="0">
                          <a:solidFill>
                            <a:schemeClr val="tx2">
                              <a:lumMod val="75000"/>
                            </a:schemeClr>
                          </a:solidFill>
                          <a:latin typeface="Cambria Math" charset="0"/>
                        </a:rPr>
                        <m:t>(</m:t>
                      </m:r>
                      <m:r>
                        <a:rPr lang="en-US" sz="1800" b="0" i="1" smtClean="0">
                          <a:solidFill>
                            <a:schemeClr val="tx2">
                              <a:lumMod val="75000"/>
                            </a:schemeClr>
                          </a:solidFill>
                          <a:latin typeface="Cambria Math" charset="0"/>
                        </a:rPr>
                        <m:t>𝑀𝑜𝑑</m:t>
                      </m:r>
                      <m:r>
                        <a:rPr lang="en-US" sz="1800" b="0" i="1" smtClean="0">
                          <a:solidFill>
                            <a:schemeClr val="tx2">
                              <a:lumMod val="75000"/>
                            </a:schemeClr>
                          </a:solidFill>
                          <a:latin typeface="Cambria Math" charset="0"/>
                        </a:rPr>
                        <m:t>)=</m:t>
                      </m:r>
                      <m:f>
                        <m:fPr>
                          <m:ctrlPr>
                            <a:rPr lang="mr-IN" sz="1800" i="1">
                              <a:solidFill>
                                <a:schemeClr val="tx2">
                                  <a:lumMod val="75000"/>
                                </a:schemeClr>
                              </a:solidFill>
                              <a:latin typeface="Cambria Math" panose="02040503050406030204" pitchFamily="18" charset="0"/>
                            </a:rPr>
                          </m:ctrlPr>
                        </m:fPr>
                        <m:num>
                          <m:r>
                            <m:rPr>
                              <m:nor/>
                            </m:rPr>
                            <a:rPr lang="en-US" sz="1800">
                              <a:solidFill>
                                <a:schemeClr val="tx2">
                                  <a:lumMod val="75000"/>
                                </a:schemeClr>
                              </a:solidFill>
                              <a:latin typeface="Cambria Math" charset="0"/>
                            </a:rPr>
                            <m:t>number</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of</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women</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using</m:t>
                          </m:r>
                          <m:r>
                            <m:rPr>
                              <m:nor/>
                            </m:rPr>
                            <a:rPr lang="en-US" sz="180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modern</m:t>
                          </m:r>
                          <m:r>
                            <m:rPr>
                              <m:nor/>
                            </m:rPr>
                            <a:rPr lang="en-US" sz="1800" b="0" i="0" smtClean="0">
                              <a:solidFill>
                                <a:schemeClr val="tx2">
                                  <a:lumMod val="75000"/>
                                </a:schemeClr>
                              </a:solidFill>
                              <a:latin typeface="Cambria Math" charset="0"/>
                            </a:rPr>
                            <m:t> </m:t>
                          </m:r>
                          <m:r>
                            <m:rPr>
                              <m:nor/>
                            </m:rPr>
                            <a:rPr lang="en-US" sz="1800">
                              <a:solidFill>
                                <a:schemeClr val="tx2">
                                  <a:lumMod val="75000"/>
                                </a:schemeClr>
                              </a:solidFill>
                              <a:latin typeface="Cambria Math" charset="0"/>
                            </a:rPr>
                            <m:t>contraception</m:t>
                          </m:r>
                        </m:num>
                        <m:den>
                          <m:r>
                            <m:rPr>
                              <m:nor/>
                            </m:rPr>
                            <a:rPr lang="en-US" sz="1800">
                              <a:solidFill>
                                <a:schemeClr val="tx2">
                                  <a:lumMod val="75000"/>
                                </a:schemeClr>
                              </a:solidFill>
                              <a:latin typeface="Cambria Math" charset="0"/>
                            </a:rPr>
                            <m:t>number</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of</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women</m:t>
                          </m:r>
                          <m:r>
                            <m:rPr>
                              <m:nor/>
                            </m:rPr>
                            <a:rPr lang="en-US" sz="180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using</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contraception</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and</m:t>
                          </m:r>
                          <m:r>
                            <m:rPr>
                              <m:nor/>
                            </m:rPr>
                            <a:rPr lang="en-US" sz="1800" b="0" i="0" smtClean="0">
                              <a:solidFill>
                                <a:schemeClr val="tx2">
                                  <a:lumMod val="75000"/>
                                </a:schemeClr>
                              </a:solidFill>
                              <a:latin typeface="Cambria Math" charset="0"/>
                            </a:rPr>
                            <m:t> </m:t>
                          </m:r>
                          <m:r>
                            <m:rPr>
                              <m:nor/>
                            </m:rPr>
                            <a:rPr lang="en-US" sz="1800">
                              <a:solidFill>
                                <a:schemeClr val="tx2">
                                  <a:lumMod val="75000"/>
                                </a:schemeClr>
                              </a:solidFill>
                              <a:latin typeface="Cambria Math" charset="0"/>
                            </a:rPr>
                            <m:t>with</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unmet</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need</m:t>
                          </m:r>
                        </m:den>
                      </m:f>
                    </m:oMath>
                  </m:oMathPara>
                </a14:m>
                <a:endParaRPr lang="en-US" sz="1800" i="1" dirty="0">
                  <a:solidFill>
                    <a:schemeClr val="tx2">
                      <a:lumMod val="75000"/>
                    </a:schemeClr>
                  </a:solidFill>
                </a:endParaRPr>
              </a:p>
              <a:p>
                <a:pPr marL="285750" indent="-285750" eaLnBrk="1" hangingPunct="1">
                  <a:spcAft>
                    <a:spcPts val="600"/>
                  </a:spcAft>
                  <a:buFontTx/>
                  <a:buChar char="-"/>
                  <a:defRPr/>
                </a:pPr>
                <a:endParaRPr lang="en-US" altLang="en-US" sz="1600" dirty="0">
                  <a:solidFill>
                    <a:schemeClr val="tx2">
                      <a:lumMod val="75000"/>
                    </a:schemeClr>
                  </a:solidFill>
                </a:endParaRPr>
              </a:p>
              <a:p>
                <a:pPr marL="457200" indent="-457200">
                  <a:buFont typeface="+mj-lt"/>
                  <a:buAutoNum type="arabicPeriod"/>
                </a:pPr>
                <a:endParaRPr lang="en-US" b="1" dirty="0">
                  <a:solidFill>
                    <a:schemeClr val="tx2">
                      <a:lumMod val="75000"/>
                    </a:schemeClr>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28600" y="685800"/>
                <a:ext cx="6705600" cy="5158991"/>
              </a:xfrm>
              <a:blipFill>
                <a:blip r:embed="rId3"/>
                <a:stretch>
                  <a:fillRect l="-818" b="-473"/>
                </a:stretch>
              </a:blipFill>
            </p:spPr>
            <p:txBody>
              <a:bodyPr/>
              <a:lstStyle/>
              <a:p>
                <a:r>
                  <a:rPr lang="en-GB">
                    <a:noFill/>
                  </a:rPr>
                  <a:t> </a:t>
                </a:r>
              </a:p>
            </p:txBody>
          </p:sp>
        </mc:Fallback>
      </mc:AlternateContent>
      <p:sp>
        <p:nvSpPr>
          <p:cNvPr id="3" name="Oval 2">
            <a:extLst>
              <a:ext uri="{FF2B5EF4-FFF2-40B4-BE49-F238E27FC236}">
                <a16:creationId xmlns:a16="http://schemas.microsoft.com/office/drawing/2014/main" id="{6F8BE8C8-6CD3-4FFE-BF15-9451F39EC77D}"/>
              </a:ext>
            </a:extLst>
          </p:cNvPr>
          <p:cNvSpPr/>
          <p:nvPr/>
        </p:nvSpPr>
        <p:spPr>
          <a:xfrm>
            <a:off x="7086600" y="990600"/>
            <a:ext cx="1143000" cy="11430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tial Circle 4">
            <a:extLst>
              <a:ext uri="{FF2B5EF4-FFF2-40B4-BE49-F238E27FC236}">
                <a16:creationId xmlns:a16="http://schemas.microsoft.com/office/drawing/2014/main" id="{D8A5E6C4-0E94-4B26-BFD6-AEE2AB0207A0}"/>
              </a:ext>
            </a:extLst>
          </p:cNvPr>
          <p:cNvSpPr/>
          <p:nvPr/>
        </p:nvSpPr>
        <p:spPr>
          <a:xfrm>
            <a:off x="7086600" y="990600"/>
            <a:ext cx="1143000" cy="1143000"/>
          </a:xfrm>
          <a:prstGeom prst="pie">
            <a:avLst>
              <a:gd name="adj1" fmla="val 5729657"/>
              <a:gd name="adj2" fmla="val 1620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085FB7D9-48BC-4997-BA40-1FB138C15860}"/>
              </a:ext>
            </a:extLst>
          </p:cNvPr>
          <p:cNvSpPr/>
          <p:nvPr/>
        </p:nvSpPr>
        <p:spPr>
          <a:xfrm>
            <a:off x="7086600" y="2667000"/>
            <a:ext cx="1143000" cy="11430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tial Circle 10">
            <a:extLst>
              <a:ext uri="{FF2B5EF4-FFF2-40B4-BE49-F238E27FC236}">
                <a16:creationId xmlns:a16="http://schemas.microsoft.com/office/drawing/2014/main" id="{1E87185C-EAB7-49FD-B057-7A8CA383D51C}"/>
              </a:ext>
            </a:extLst>
          </p:cNvPr>
          <p:cNvSpPr/>
          <p:nvPr/>
        </p:nvSpPr>
        <p:spPr>
          <a:xfrm>
            <a:off x="7086600" y="2667000"/>
            <a:ext cx="1143000" cy="1143000"/>
          </a:xfrm>
          <a:prstGeom prst="pie">
            <a:avLst>
              <a:gd name="adj1" fmla="val 5729657"/>
              <a:gd name="adj2" fmla="val 1620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artial Circle 11">
            <a:extLst>
              <a:ext uri="{FF2B5EF4-FFF2-40B4-BE49-F238E27FC236}">
                <a16:creationId xmlns:a16="http://schemas.microsoft.com/office/drawing/2014/main" id="{86BF6E9C-DC8A-4175-B6D4-E2C0E0E9704B}"/>
              </a:ext>
            </a:extLst>
          </p:cNvPr>
          <p:cNvSpPr/>
          <p:nvPr/>
        </p:nvSpPr>
        <p:spPr>
          <a:xfrm>
            <a:off x="7086600" y="2667000"/>
            <a:ext cx="1143000" cy="1143000"/>
          </a:xfrm>
          <a:prstGeom prst="pie">
            <a:avLst>
              <a:gd name="adj1" fmla="val 687303"/>
              <a:gd name="adj2" fmla="val 571724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artial Circle 14">
            <a:extLst>
              <a:ext uri="{FF2B5EF4-FFF2-40B4-BE49-F238E27FC236}">
                <a16:creationId xmlns:a16="http://schemas.microsoft.com/office/drawing/2014/main" id="{FD6300FE-24F5-4AF4-813B-C20FEE4F7C19}"/>
              </a:ext>
            </a:extLst>
          </p:cNvPr>
          <p:cNvSpPr/>
          <p:nvPr/>
        </p:nvSpPr>
        <p:spPr>
          <a:xfrm>
            <a:off x="7924800" y="4495800"/>
            <a:ext cx="1143000" cy="1143000"/>
          </a:xfrm>
          <a:prstGeom prst="pie">
            <a:avLst>
              <a:gd name="adj1" fmla="val 5729657"/>
              <a:gd name="adj2" fmla="val 1620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artial Circle 15">
            <a:extLst>
              <a:ext uri="{FF2B5EF4-FFF2-40B4-BE49-F238E27FC236}">
                <a16:creationId xmlns:a16="http://schemas.microsoft.com/office/drawing/2014/main" id="{7E9A92D7-0FFF-43D5-BCC6-ED27F79A7AB9}"/>
              </a:ext>
            </a:extLst>
          </p:cNvPr>
          <p:cNvSpPr/>
          <p:nvPr/>
        </p:nvSpPr>
        <p:spPr>
          <a:xfrm>
            <a:off x="7924800" y="4495800"/>
            <a:ext cx="1143000" cy="1143000"/>
          </a:xfrm>
          <a:prstGeom prst="pie">
            <a:avLst>
              <a:gd name="adj1" fmla="val 687303"/>
              <a:gd name="adj2" fmla="val 571724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Partial Circle 16">
            <a:extLst>
              <a:ext uri="{FF2B5EF4-FFF2-40B4-BE49-F238E27FC236}">
                <a16:creationId xmlns:a16="http://schemas.microsoft.com/office/drawing/2014/main" id="{90BE5B58-7834-4344-BDE4-2DEFA43D7CA7}"/>
              </a:ext>
            </a:extLst>
          </p:cNvPr>
          <p:cNvSpPr/>
          <p:nvPr/>
        </p:nvSpPr>
        <p:spPr>
          <a:xfrm>
            <a:off x="6705600" y="4495800"/>
            <a:ext cx="1143000" cy="1143000"/>
          </a:xfrm>
          <a:prstGeom prst="pie">
            <a:avLst>
              <a:gd name="adj1" fmla="val 9709050"/>
              <a:gd name="adj2" fmla="val 1620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Left-Right 17">
            <a:extLst>
              <a:ext uri="{FF2B5EF4-FFF2-40B4-BE49-F238E27FC236}">
                <a16:creationId xmlns:a16="http://schemas.microsoft.com/office/drawing/2014/main" id="{94F88DFA-F4F5-4FCF-A13B-24F6C087E7FD}"/>
              </a:ext>
            </a:extLst>
          </p:cNvPr>
          <p:cNvSpPr/>
          <p:nvPr/>
        </p:nvSpPr>
        <p:spPr>
          <a:xfrm>
            <a:off x="7391400" y="4953000"/>
            <a:ext cx="457200" cy="228600"/>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8225225-43B4-4BC5-A72D-8C8DAA909E9A}"/>
              </a:ext>
            </a:extLst>
          </p:cNvPr>
          <p:cNvSpPr txBox="1"/>
          <p:nvPr/>
        </p:nvSpPr>
        <p:spPr>
          <a:xfrm>
            <a:off x="6629400" y="1066800"/>
            <a:ext cx="7620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Users </a:t>
            </a:r>
          </a:p>
        </p:txBody>
      </p:sp>
      <p:sp>
        <p:nvSpPr>
          <p:cNvPr id="20" name="TextBox 19">
            <a:extLst>
              <a:ext uri="{FF2B5EF4-FFF2-40B4-BE49-F238E27FC236}">
                <a16:creationId xmlns:a16="http://schemas.microsoft.com/office/drawing/2014/main" id="{E5F1120D-DED3-4735-91E2-7F03E0FE6D8D}"/>
              </a:ext>
            </a:extLst>
          </p:cNvPr>
          <p:cNvSpPr txBox="1"/>
          <p:nvPr/>
        </p:nvSpPr>
        <p:spPr>
          <a:xfrm>
            <a:off x="8153400" y="1066800"/>
            <a:ext cx="11430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Non-User</a:t>
            </a:r>
          </a:p>
        </p:txBody>
      </p:sp>
      <p:sp>
        <p:nvSpPr>
          <p:cNvPr id="21" name="TextBox 20">
            <a:extLst>
              <a:ext uri="{FF2B5EF4-FFF2-40B4-BE49-F238E27FC236}">
                <a16:creationId xmlns:a16="http://schemas.microsoft.com/office/drawing/2014/main" id="{6D165871-064E-4ACE-964A-FD50156C812A}"/>
              </a:ext>
            </a:extLst>
          </p:cNvPr>
          <p:cNvSpPr txBox="1"/>
          <p:nvPr/>
        </p:nvSpPr>
        <p:spPr>
          <a:xfrm>
            <a:off x="6096000" y="2590800"/>
            <a:ext cx="10668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a:solidFill>
                  <a:srgbClr val="385D8A"/>
                </a:solidFill>
              </a:rPr>
              <a:t>Users: </a:t>
            </a:r>
          </a:p>
          <a:p>
            <a:pPr algn="r"/>
            <a:r>
              <a:rPr lang="en-US" sz="1400" dirty="0">
                <a:solidFill>
                  <a:srgbClr val="385D8A"/>
                </a:solidFill>
              </a:rPr>
              <a:t>Met Need</a:t>
            </a:r>
          </a:p>
        </p:txBody>
      </p:sp>
      <p:sp>
        <p:nvSpPr>
          <p:cNvPr id="22" name="TextBox 21">
            <a:extLst>
              <a:ext uri="{FF2B5EF4-FFF2-40B4-BE49-F238E27FC236}">
                <a16:creationId xmlns:a16="http://schemas.microsoft.com/office/drawing/2014/main" id="{36AE977C-76E6-4BAF-BDC0-0E3B5F94DD70}"/>
              </a:ext>
            </a:extLst>
          </p:cNvPr>
          <p:cNvSpPr txBox="1"/>
          <p:nvPr/>
        </p:nvSpPr>
        <p:spPr>
          <a:xfrm>
            <a:off x="8113059" y="2514600"/>
            <a:ext cx="118334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Non-Users: No Need</a:t>
            </a:r>
          </a:p>
        </p:txBody>
      </p:sp>
      <p:sp>
        <p:nvSpPr>
          <p:cNvPr id="23" name="TextBox 22">
            <a:extLst>
              <a:ext uri="{FF2B5EF4-FFF2-40B4-BE49-F238E27FC236}">
                <a16:creationId xmlns:a16="http://schemas.microsoft.com/office/drawing/2014/main" id="{6FA860F0-E756-4B40-9542-48B2A8AC2A6A}"/>
              </a:ext>
            </a:extLst>
          </p:cNvPr>
          <p:cNvSpPr txBox="1"/>
          <p:nvPr/>
        </p:nvSpPr>
        <p:spPr>
          <a:xfrm>
            <a:off x="8036859" y="3515380"/>
            <a:ext cx="133574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Non-Users: Unmet Need</a:t>
            </a:r>
          </a:p>
        </p:txBody>
      </p:sp>
      <p:sp>
        <p:nvSpPr>
          <p:cNvPr id="24" name="TextBox 23">
            <a:extLst>
              <a:ext uri="{FF2B5EF4-FFF2-40B4-BE49-F238E27FC236}">
                <a16:creationId xmlns:a16="http://schemas.microsoft.com/office/drawing/2014/main" id="{89016181-B9B6-4D7C-B4D0-6C0D2B7BD794}"/>
              </a:ext>
            </a:extLst>
          </p:cNvPr>
          <p:cNvSpPr txBox="1"/>
          <p:nvPr/>
        </p:nvSpPr>
        <p:spPr>
          <a:xfrm>
            <a:off x="6400800" y="4220055"/>
            <a:ext cx="11430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a:solidFill>
                  <a:srgbClr val="385D8A"/>
                </a:solidFill>
              </a:rPr>
              <a:t>Met Demand</a:t>
            </a:r>
          </a:p>
        </p:txBody>
      </p:sp>
      <p:sp>
        <p:nvSpPr>
          <p:cNvPr id="25" name="TextBox 24">
            <a:extLst>
              <a:ext uri="{FF2B5EF4-FFF2-40B4-BE49-F238E27FC236}">
                <a16:creationId xmlns:a16="http://schemas.microsoft.com/office/drawing/2014/main" id="{D50728FA-A7A5-486F-AEBE-77721BCB29F8}"/>
              </a:ext>
            </a:extLst>
          </p:cNvPr>
          <p:cNvSpPr txBox="1"/>
          <p:nvPr/>
        </p:nvSpPr>
        <p:spPr>
          <a:xfrm>
            <a:off x="7772400" y="4225548"/>
            <a:ext cx="12954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a:solidFill>
                  <a:srgbClr val="385D8A"/>
                </a:solidFill>
              </a:rPr>
              <a:t>Total Demand</a:t>
            </a:r>
          </a:p>
        </p:txBody>
      </p:sp>
      <p:sp>
        <p:nvSpPr>
          <p:cNvPr id="26" name="Partial Circle 25">
            <a:extLst>
              <a:ext uri="{FF2B5EF4-FFF2-40B4-BE49-F238E27FC236}">
                <a16:creationId xmlns:a16="http://schemas.microsoft.com/office/drawing/2014/main" id="{BE3C724E-FED3-4A7D-B984-DDEDE9123F68}"/>
              </a:ext>
            </a:extLst>
          </p:cNvPr>
          <p:cNvSpPr/>
          <p:nvPr/>
        </p:nvSpPr>
        <p:spPr>
          <a:xfrm>
            <a:off x="7086600" y="990600"/>
            <a:ext cx="1143000" cy="1143000"/>
          </a:xfrm>
          <a:prstGeom prst="pie">
            <a:avLst>
              <a:gd name="adj1" fmla="val 5729657"/>
              <a:gd name="adj2" fmla="val 986133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27942A7A-C8F6-41E8-B994-22D430DB2FE7}"/>
              </a:ext>
            </a:extLst>
          </p:cNvPr>
          <p:cNvSpPr txBox="1"/>
          <p:nvPr/>
        </p:nvSpPr>
        <p:spPr>
          <a:xfrm>
            <a:off x="6591300" y="1760008"/>
            <a:ext cx="9525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Users</a:t>
            </a:r>
          </a:p>
          <a:p>
            <a:r>
              <a:rPr lang="en-US" sz="1400" dirty="0">
                <a:solidFill>
                  <a:srgbClr val="385D8A"/>
                </a:solidFill>
              </a:rPr>
              <a:t>traditional </a:t>
            </a:r>
          </a:p>
        </p:txBody>
      </p:sp>
      <p:sp>
        <p:nvSpPr>
          <p:cNvPr id="29" name="Partial Circle 28">
            <a:extLst>
              <a:ext uri="{FF2B5EF4-FFF2-40B4-BE49-F238E27FC236}">
                <a16:creationId xmlns:a16="http://schemas.microsoft.com/office/drawing/2014/main" id="{E97F58F5-79E9-41EA-A89D-C31BF6620CBF}"/>
              </a:ext>
            </a:extLst>
          </p:cNvPr>
          <p:cNvSpPr/>
          <p:nvPr/>
        </p:nvSpPr>
        <p:spPr>
          <a:xfrm>
            <a:off x="7083130" y="2671348"/>
            <a:ext cx="1143000" cy="1143000"/>
          </a:xfrm>
          <a:prstGeom prst="pie">
            <a:avLst>
              <a:gd name="adj1" fmla="val 5729657"/>
              <a:gd name="adj2" fmla="val 986133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D6F2E83B-E5A1-49D1-9279-E37B71A5452D}"/>
              </a:ext>
            </a:extLst>
          </p:cNvPr>
          <p:cNvSpPr txBox="1"/>
          <p:nvPr/>
        </p:nvSpPr>
        <p:spPr>
          <a:xfrm>
            <a:off x="5791200" y="3439180"/>
            <a:ext cx="17526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Users traditional: </a:t>
            </a:r>
          </a:p>
          <a:p>
            <a:r>
              <a:rPr lang="en-US" sz="1400" dirty="0">
                <a:solidFill>
                  <a:srgbClr val="385D8A"/>
                </a:solidFill>
              </a:rPr>
              <a:t>Unmet for modern</a:t>
            </a:r>
          </a:p>
        </p:txBody>
      </p:sp>
      <p:sp>
        <p:nvSpPr>
          <p:cNvPr id="31" name="Partial Circle 30">
            <a:extLst>
              <a:ext uri="{FF2B5EF4-FFF2-40B4-BE49-F238E27FC236}">
                <a16:creationId xmlns:a16="http://schemas.microsoft.com/office/drawing/2014/main" id="{14D055A8-7FFD-473C-AB24-DC75D001DB44}"/>
              </a:ext>
            </a:extLst>
          </p:cNvPr>
          <p:cNvSpPr/>
          <p:nvPr/>
        </p:nvSpPr>
        <p:spPr>
          <a:xfrm>
            <a:off x="7924800" y="4508620"/>
            <a:ext cx="1143000" cy="1143000"/>
          </a:xfrm>
          <a:prstGeom prst="pie">
            <a:avLst>
              <a:gd name="adj1" fmla="val 5729657"/>
              <a:gd name="adj2" fmla="val 986133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6119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584200" y="237811"/>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DATA FOR GLOBAL MONITORING OF FAMILY PLANNING INDICATORS</a:t>
            </a:r>
          </a:p>
        </p:txBody>
      </p:sp>
      <p:sp>
        <p:nvSpPr>
          <p:cNvPr id="5123" name="TextBox 3"/>
          <p:cNvSpPr txBox="1">
            <a:spLocks noChangeArrowheads="1"/>
          </p:cNvSpPr>
          <p:nvPr/>
        </p:nvSpPr>
        <p:spPr bwMode="auto">
          <a:xfrm>
            <a:off x="660400" y="1295400"/>
            <a:ext cx="8001000"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8001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spcAft>
                <a:spcPts val="600"/>
              </a:spcAft>
              <a:defRPr/>
            </a:pPr>
            <a:r>
              <a:rPr lang="en-SG" altLang="en-US" dirty="0">
                <a:solidFill>
                  <a:schemeClr val="accent1">
                    <a:lumMod val="50000"/>
                  </a:schemeClr>
                </a:solidFill>
                <a:latin typeface="+mn-lt"/>
              </a:rPr>
              <a:t>UNPD publishes global datasets of family planning indicators </a:t>
            </a:r>
          </a:p>
          <a:p>
            <a:pPr eaLnBrk="1" hangingPunct="1">
              <a:spcAft>
                <a:spcPts val="600"/>
              </a:spcAft>
              <a:buFont typeface="Arial" charset="0"/>
              <a:buChar char="•"/>
              <a:defRPr/>
            </a:pPr>
            <a:r>
              <a:rPr lang="en-SG" altLang="en-US" b="1" dirty="0">
                <a:solidFill>
                  <a:schemeClr val="accent1">
                    <a:lumMod val="50000"/>
                  </a:schemeClr>
                </a:solidFill>
                <a:latin typeface="+mn-lt"/>
              </a:rPr>
              <a:t>Data compilations: </a:t>
            </a:r>
          </a:p>
          <a:p>
            <a:pPr lvl="1" eaLnBrk="1" hangingPunct="1">
              <a:spcAft>
                <a:spcPts val="600"/>
              </a:spcAft>
              <a:buFont typeface="Wingdings" pitchFamily="2" charset="2"/>
              <a:buChar char="Ø"/>
              <a:defRPr/>
            </a:pPr>
            <a:r>
              <a:rPr lang="en-SG" altLang="en-US" dirty="0">
                <a:solidFill>
                  <a:schemeClr val="accent1">
                    <a:lumMod val="50000"/>
                  </a:schemeClr>
                </a:solidFill>
                <a:latin typeface="+mn-lt"/>
              </a:rPr>
              <a:t>World Contraceptive Use 2019 – 1,247 observations</a:t>
            </a:r>
          </a:p>
          <a:p>
            <a:pPr marL="342900" lvl="1" eaLnBrk="1" hangingPunct="1">
              <a:spcAft>
                <a:spcPts val="600"/>
              </a:spcAft>
              <a:buFont typeface="Arial" charset="0"/>
              <a:buChar char="•"/>
              <a:defRPr/>
            </a:pPr>
            <a:r>
              <a:rPr lang="en-SG" altLang="en-US" b="1" dirty="0">
                <a:solidFill>
                  <a:schemeClr val="accent1">
                    <a:lumMod val="50000"/>
                  </a:schemeClr>
                </a:solidFill>
                <a:latin typeface="+mn-lt"/>
              </a:rPr>
              <a:t>Estimates and projections of </a:t>
            </a:r>
            <a:r>
              <a:rPr lang="en-US" altLang="en-US" b="1" dirty="0">
                <a:solidFill>
                  <a:schemeClr val="accent1">
                    <a:lumMod val="50000"/>
                  </a:schemeClr>
                </a:solidFill>
                <a:latin typeface="+mn-lt"/>
              </a:rPr>
              <a:t>key family planning indicators</a:t>
            </a:r>
            <a:r>
              <a:rPr lang="en-SG" altLang="en-US" b="1" dirty="0">
                <a:solidFill>
                  <a:schemeClr val="accent1">
                    <a:lumMod val="50000"/>
                  </a:schemeClr>
                </a:solidFill>
                <a:latin typeface="+mn-lt"/>
              </a:rPr>
              <a:t>:</a:t>
            </a:r>
          </a:p>
          <a:p>
            <a:pPr lvl="1" eaLnBrk="1" hangingPunct="1">
              <a:spcAft>
                <a:spcPts val="600"/>
              </a:spcAft>
              <a:buFont typeface="Wingdings" pitchFamily="2" charset="2"/>
              <a:buChar char="Ø"/>
              <a:defRPr/>
            </a:pPr>
            <a:r>
              <a:rPr lang="en-US" altLang="en-US" dirty="0">
                <a:solidFill>
                  <a:schemeClr val="accent1">
                    <a:lumMod val="50000"/>
                  </a:schemeClr>
                </a:solidFill>
                <a:latin typeface="+mn-lt"/>
              </a:rPr>
              <a:t>National, regional and global, for </a:t>
            </a:r>
            <a:r>
              <a:rPr lang="en-SG" altLang="en-US" dirty="0">
                <a:solidFill>
                  <a:schemeClr val="accent1">
                    <a:lumMod val="50000"/>
                  </a:schemeClr>
                </a:solidFill>
                <a:latin typeface="+mn-lt"/>
              </a:rPr>
              <a:t>1970-2030</a:t>
            </a:r>
            <a:endParaRPr lang="en-SG" altLang="en-US" i="1" dirty="0">
              <a:solidFill>
                <a:schemeClr val="accent1">
                  <a:lumMod val="50000"/>
                </a:schemeClr>
              </a:solidFill>
              <a:latin typeface="+mn-lt"/>
            </a:endParaRPr>
          </a:p>
          <a:p>
            <a:pPr lvl="1" eaLnBrk="1" hangingPunct="1">
              <a:spcAft>
                <a:spcPts val="600"/>
              </a:spcAft>
              <a:buFont typeface="Wingdings" pitchFamily="2" charset="2"/>
              <a:buChar char="Ø"/>
              <a:defRPr/>
            </a:pPr>
            <a:r>
              <a:rPr lang="en-SG" altLang="en-US" dirty="0">
                <a:solidFill>
                  <a:schemeClr val="accent1">
                    <a:lumMod val="50000"/>
                  </a:schemeClr>
                </a:solidFill>
                <a:latin typeface="+mn-lt"/>
              </a:rPr>
              <a:t>Annual revisions – since 2014 available at </a:t>
            </a:r>
            <a:r>
              <a:rPr lang="en-SG" altLang="en-US" dirty="0">
                <a:solidFill>
                  <a:schemeClr val="accent1">
                    <a:lumMod val="50000"/>
                  </a:schemeClr>
                </a:solidFill>
                <a:latin typeface="+mn-lt"/>
                <a:hlinkClick r:id="rId3"/>
              </a:rPr>
              <a:t>www.unpopulation.org</a:t>
            </a:r>
            <a:endParaRPr lang="en-SG" altLang="en-US" dirty="0">
              <a:solidFill>
                <a:schemeClr val="accent1">
                  <a:lumMod val="50000"/>
                </a:schemeClr>
              </a:solidFill>
              <a:latin typeface="+mn-lt"/>
            </a:endParaRPr>
          </a:p>
          <a:p>
            <a:pPr lvl="1" eaLnBrk="1" hangingPunct="1">
              <a:spcAft>
                <a:spcPts val="600"/>
              </a:spcAft>
              <a:buFont typeface="Wingdings" pitchFamily="2" charset="2"/>
              <a:buChar char="Ø"/>
              <a:defRPr/>
            </a:pPr>
            <a:r>
              <a:rPr lang="en-SG" altLang="en-US" dirty="0">
                <a:solidFill>
                  <a:schemeClr val="accent1">
                    <a:lumMod val="50000"/>
                  </a:schemeClr>
                </a:solidFill>
              </a:rPr>
              <a:t>Bayesian Hierarchical Model</a:t>
            </a:r>
            <a:endParaRPr lang="en-SG" altLang="en-US" dirty="0">
              <a:solidFill>
                <a:schemeClr val="accent1">
                  <a:lumMod val="50000"/>
                </a:schemeClr>
              </a:solidFill>
              <a:latin typeface="+mn-lt"/>
            </a:endParaRPr>
          </a:p>
          <a:p>
            <a:pPr lvl="1" eaLnBrk="1" hangingPunct="1">
              <a:spcAft>
                <a:spcPts val="600"/>
              </a:spcAft>
              <a:buFont typeface="Wingdings" pitchFamily="2" charset="2"/>
              <a:buChar char="Ø"/>
              <a:defRPr/>
            </a:pPr>
            <a:r>
              <a:rPr lang="en-SG" altLang="en-US" dirty="0">
                <a:solidFill>
                  <a:schemeClr val="accent1">
                    <a:lumMod val="50000"/>
                  </a:schemeClr>
                </a:solidFill>
                <a:latin typeface="+mn-lt"/>
              </a:rPr>
              <a:t>From 2019 for all women and by marital status</a:t>
            </a:r>
          </a:p>
          <a:p>
            <a:pPr eaLnBrk="1" hangingPunct="1">
              <a:spcAft>
                <a:spcPts val="600"/>
              </a:spcAft>
              <a:buFont typeface="Arial" charset="0"/>
              <a:buChar char="•"/>
              <a:defRPr/>
            </a:pPr>
            <a:r>
              <a:rPr lang="en-SG" altLang="en-US" b="1" dirty="0">
                <a:solidFill>
                  <a:schemeClr val="accent1">
                    <a:lumMod val="50000"/>
                  </a:schemeClr>
                </a:solidFill>
                <a:latin typeface="+mn-lt"/>
              </a:rPr>
              <a:t>Global monitoring (SDGs) annually</a:t>
            </a:r>
          </a:p>
          <a:p>
            <a:pPr lvl="1" eaLnBrk="1" hangingPunct="1">
              <a:spcAft>
                <a:spcPts val="600"/>
              </a:spcAft>
              <a:buFont typeface="Wingdings" pitchFamily="2" charset="2"/>
              <a:buChar char="Ø"/>
              <a:defRPr/>
            </a:pPr>
            <a:r>
              <a:rPr lang="en-SG" altLang="en-US" dirty="0">
                <a:solidFill>
                  <a:schemeClr val="accent1">
                    <a:lumMod val="50000"/>
                  </a:schemeClr>
                </a:solidFill>
                <a:latin typeface="+mn-lt"/>
              </a:rPr>
              <a:t>Countries: survey data </a:t>
            </a:r>
          </a:p>
          <a:p>
            <a:pPr lvl="1" eaLnBrk="1" hangingPunct="1">
              <a:spcAft>
                <a:spcPts val="600"/>
              </a:spcAft>
              <a:buFont typeface="Wingdings" pitchFamily="2" charset="2"/>
              <a:buChar char="Ø"/>
              <a:defRPr/>
            </a:pPr>
            <a:r>
              <a:rPr lang="en-SG" altLang="en-US" dirty="0">
                <a:solidFill>
                  <a:schemeClr val="accent1">
                    <a:lumMod val="50000"/>
                  </a:schemeClr>
                </a:solidFill>
                <a:latin typeface="+mn-lt"/>
              </a:rPr>
              <a:t>Geographic and development groups: model-based estimates</a:t>
            </a:r>
          </a:p>
          <a:p>
            <a:pPr marL="342900" lvl="1" eaLnBrk="1" hangingPunct="1">
              <a:spcAft>
                <a:spcPts val="600"/>
              </a:spcAft>
              <a:buFont typeface="Arial" charset="0"/>
              <a:buChar char="•"/>
              <a:defRPr/>
            </a:pPr>
            <a:r>
              <a:rPr lang="en-SG" altLang="en-US" b="1" dirty="0">
                <a:solidFill>
                  <a:schemeClr val="accent1">
                    <a:lumMod val="50000"/>
                  </a:schemeClr>
                </a:solidFill>
                <a:latin typeface="+mn-lt"/>
              </a:rPr>
              <a:t>FP2020 annual reporting and FPET tool</a:t>
            </a:r>
            <a:r>
              <a:rPr lang="en-SG" altLang="en-US" dirty="0">
                <a:solidFill>
                  <a:schemeClr val="accent1">
                    <a:lumMod val="50000"/>
                  </a:schemeClr>
                </a:solidFill>
                <a:latin typeface="+mn-lt"/>
              </a:rPr>
              <a:t> – using same methodology</a:t>
            </a:r>
          </a:p>
        </p:txBody>
      </p:sp>
    </p:spTree>
    <p:extLst>
      <p:ext uri="{BB962C8B-B14F-4D97-AF65-F5344CB8AC3E}">
        <p14:creationId xmlns:p14="http://schemas.microsoft.com/office/powerpoint/2010/main" val="2793445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584200" y="228600"/>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SURVEY DATA </a:t>
            </a:r>
          </a:p>
        </p:txBody>
      </p:sp>
      <p:sp>
        <p:nvSpPr>
          <p:cNvPr id="3" name="TextBox 2">
            <a:extLst>
              <a:ext uri="{FF2B5EF4-FFF2-40B4-BE49-F238E27FC236}">
                <a16:creationId xmlns:a16="http://schemas.microsoft.com/office/drawing/2014/main" id="{3D71BB2A-EF5B-4990-A116-6249C888DE9C}"/>
              </a:ext>
            </a:extLst>
          </p:cNvPr>
          <p:cNvSpPr txBox="1"/>
          <p:nvPr/>
        </p:nvSpPr>
        <p:spPr>
          <a:xfrm>
            <a:off x="410468" y="5569928"/>
            <a:ext cx="8001000" cy="338554"/>
          </a:xfrm>
          <a:prstGeom prst="rect">
            <a:avLst/>
          </a:prstGeom>
          <a:noFill/>
        </p:spPr>
        <p:txBody>
          <a:bodyPr wrap="square" rtlCol="0">
            <a:spAutoFit/>
          </a:bodyPr>
          <a:lstStyle/>
          <a:p>
            <a:r>
              <a:rPr lang="en-US" sz="1600" dirty="0">
                <a:solidFill>
                  <a:schemeClr val="accent1">
                    <a:lumMod val="50000"/>
                  </a:schemeClr>
                </a:solidFill>
              </a:rPr>
              <a:t>Source: World Contraceptive Use 2019</a:t>
            </a:r>
          </a:p>
        </p:txBody>
      </p:sp>
      <p:graphicFrame>
        <p:nvGraphicFramePr>
          <p:cNvPr id="6" name="Chart 5" descr="World Contraceptive Use data compilation: 1247 survey-based observations for 195 countries">
            <a:extLst>
              <a:ext uri="{FF2B5EF4-FFF2-40B4-BE49-F238E27FC236}">
                <a16:creationId xmlns:a16="http://schemas.microsoft.com/office/drawing/2014/main" id="{152DC7FB-D02B-4C61-B77B-66C27A694BF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278539423"/>
              </p:ext>
            </p:extLst>
          </p:nvPr>
        </p:nvGraphicFramePr>
        <p:xfrm>
          <a:off x="410468" y="793573"/>
          <a:ext cx="8327132" cy="4770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446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495300" y="304800"/>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SURVEY DATA INCLUDING UNMARRIED WOMEN</a:t>
            </a:r>
          </a:p>
        </p:txBody>
      </p:sp>
      <p:sp>
        <p:nvSpPr>
          <p:cNvPr id="3" name="TextBox 2">
            <a:extLst>
              <a:ext uri="{FF2B5EF4-FFF2-40B4-BE49-F238E27FC236}">
                <a16:creationId xmlns:a16="http://schemas.microsoft.com/office/drawing/2014/main" id="{3D71BB2A-EF5B-4990-A116-6249C888DE9C}"/>
              </a:ext>
            </a:extLst>
          </p:cNvPr>
          <p:cNvSpPr txBox="1"/>
          <p:nvPr/>
        </p:nvSpPr>
        <p:spPr>
          <a:xfrm>
            <a:off x="428625" y="5486400"/>
            <a:ext cx="8001000" cy="338554"/>
          </a:xfrm>
          <a:prstGeom prst="rect">
            <a:avLst/>
          </a:prstGeom>
          <a:noFill/>
        </p:spPr>
        <p:txBody>
          <a:bodyPr wrap="square" rtlCol="0">
            <a:spAutoFit/>
          </a:bodyPr>
          <a:lstStyle/>
          <a:p>
            <a:r>
              <a:rPr lang="en-US" sz="1600" dirty="0">
                <a:solidFill>
                  <a:schemeClr val="accent1">
                    <a:lumMod val="50000"/>
                  </a:schemeClr>
                </a:solidFill>
              </a:rPr>
              <a:t>Source: World Contraceptive Use 2019</a:t>
            </a:r>
          </a:p>
        </p:txBody>
      </p:sp>
      <p:graphicFrame>
        <p:nvGraphicFramePr>
          <p:cNvPr id="7" name="Chart 6">
            <a:extLst>
              <a:ext uri="{FF2B5EF4-FFF2-40B4-BE49-F238E27FC236}">
                <a16:creationId xmlns:a16="http://schemas.microsoft.com/office/drawing/2014/main" id="{BE15A69F-067E-428D-9A76-8DA7206E5C3B}"/>
              </a:ext>
            </a:extLst>
          </p:cNvPr>
          <p:cNvGraphicFramePr>
            <a:graphicFrameLocks/>
          </p:cNvGraphicFramePr>
          <p:nvPr>
            <p:extLst>
              <p:ext uri="{D42A27DB-BD31-4B8C-83A1-F6EECF244321}">
                <p14:modId xmlns:p14="http://schemas.microsoft.com/office/powerpoint/2010/main" val="3066302796"/>
              </p:ext>
            </p:extLst>
          </p:nvPr>
        </p:nvGraphicFramePr>
        <p:xfrm>
          <a:off x="428625" y="881332"/>
          <a:ext cx="8001000" cy="46812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91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584200" y="300335"/>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MODEL FOR FAMILY PLANNING INDICATORS FOR ALL WOMEN OF REPRODUCTIVE AGE</a:t>
            </a:r>
          </a:p>
        </p:txBody>
      </p:sp>
      <p:sp>
        <p:nvSpPr>
          <p:cNvPr id="5123" name="TextBox 3"/>
          <p:cNvSpPr txBox="1">
            <a:spLocks noChangeArrowheads="1"/>
          </p:cNvSpPr>
          <p:nvPr/>
        </p:nvSpPr>
        <p:spPr bwMode="auto">
          <a:xfrm>
            <a:off x="552521" y="1219200"/>
            <a:ext cx="8001000" cy="435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8001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600"/>
              </a:spcAft>
              <a:buFont typeface="Wingdings" panose="05000000000000000000" pitchFamily="2" charset="2"/>
              <a:buChar char="Ø"/>
              <a:defRPr/>
            </a:pPr>
            <a:r>
              <a:rPr lang="en-US" altLang="en-US" sz="2000" dirty="0">
                <a:solidFill>
                  <a:schemeClr val="tx2">
                    <a:lumMod val="75000"/>
                  </a:schemeClr>
                </a:solidFill>
                <a:latin typeface="+mn-lt"/>
              </a:rPr>
              <a:t>Taking results of the Bayesian hierarchical model developed for married/in-union women</a:t>
            </a:r>
          </a:p>
          <a:p>
            <a:pPr eaLnBrk="1" hangingPunct="1">
              <a:spcAft>
                <a:spcPts val="600"/>
              </a:spcAft>
              <a:buFont typeface="Wingdings" panose="05000000000000000000" pitchFamily="2" charset="2"/>
              <a:buChar char="Ø"/>
              <a:defRPr/>
            </a:pPr>
            <a:r>
              <a:rPr lang="en-US" altLang="en-US" sz="2000" dirty="0">
                <a:solidFill>
                  <a:schemeClr val="tx2">
                    <a:lumMod val="75000"/>
                  </a:schemeClr>
                </a:solidFill>
                <a:latin typeface="+mn-lt"/>
              </a:rPr>
              <a:t>Developing the model for unmarried women </a:t>
            </a:r>
          </a:p>
          <a:p>
            <a:pPr eaLnBrk="1" hangingPunct="1">
              <a:spcAft>
                <a:spcPts val="600"/>
              </a:spcAft>
              <a:buFont typeface="Wingdings" panose="05000000000000000000" pitchFamily="2" charset="2"/>
              <a:buChar char="Ø"/>
              <a:defRPr/>
            </a:pPr>
            <a:r>
              <a:rPr lang="en-US" altLang="en-US" sz="2000" dirty="0">
                <a:solidFill>
                  <a:schemeClr val="tx2">
                    <a:lumMod val="75000"/>
                  </a:schemeClr>
                </a:solidFill>
                <a:latin typeface="+mn-lt"/>
              </a:rPr>
              <a:t>Calculating estimates for all women by summing results for married and unmarried women using as weights the population by marital/union status</a:t>
            </a:r>
          </a:p>
          <a:p>
            <a:pPr marL="0" indent="0" eaLnBrk="1" hangingPunct="1">
              <a:spcAft>
                <a:spcPts val="600"/>
              </a:spcAft>
              <a:defRPr/>
            </a:pPr>
            <a:r>
              <a:rPr lang="en-US" altLang="en-US" dirty="0">
                <a:solidFill>
                  <a:schemeClr val="tx2">
                    <a:lumMod val="75000"/>
                  </a:schemeClr>
                </a:solidFill>
                <a:latin typeface="+mn-lt"/>
              </a:rPr>
              <a:t>Resources available at: </a:t>
            </a:r>
            <a:r>
              <a:rPr lang="en-US" altLang="en-US" u="sng" dirty="0">
                <a:solidFill>
                  <a:schemeClr val="accent1">
                    <a:lumMod val="75000"/>
                  </a:schemeClr>
                </a:solidFill>
                <a:latin typeface="+mn-lt"/>
              </a:rPr>
              <a:t>www.unpopulation.org</a:t>
            </a:r>
          </a:p>
          <a:p>
            <a:pPr eaLnBrk="1" hangingPunct="1">
              <a:spcAft>
                <a:spcPts val="600"/>
              </a:spcAft>
              <a:buFont typeface="Wingdings" panose="05000000000000000000" pitchFamily="2" charset="2"/>
              <a:buChar char="Ø"/>
              <a:defRPr/>
            </a:pPr>
            <a:r>
              <a:rPr lang="en-US" altLang="en-US" sz="1600" dirty="0">
                <a:solidFill>
                  <a:schemeClr val="tx2">
                    <a:lumMod val="75000"/>
                  </a:schemeClr>
                </a:solidFill>
                <a:latin typeface="+mn-lt"/>
              </a:rPr>
              <a:t>Wheldon et al (2018). </a:t>
            </a:r>
            <a:r>
              <a:rPr lang="en-US" altLang="en-US" sz="1600" i="1" dirty="0">
                <a:solidFill>
                  <a:schemeClr val="tx2">
                    <a:lumMod val="75000"/>
                  </a:schemeClr>
                </a:solidFill>
                <a:latin typeface="+mn-lt"/>
              </a:rPr>
              <a:t>Methods for estimating and projecting key family planning indicators among all women of reproductive age. </a:t>
            </a:r>
            <a:r>
              <a:rPr lang="en-US" altLang="en-US" sz="1600" dirty="0">
                <a:solidFill>
                  <a:schemeClr val="tx2">
                    <a:lumMod val="75000"/>
                  </a:schemeClr>
                </a:solidFill>
                <a:latin typeface="+mn-lt"/>
              </a:rPr>
              <a:t>Technical paper 2018/2. United Nations. New York.</a:t>
            </a:r>
          </a:p>
          <a:p>
            <a:pPr eaLnBrk="1" hangingPunct="1">
              <a:spcAft>
                <a:spcPts val="600"/>
              </a:spcAft>
              <a:buFont typeface="Wingdings" panose="05000000000000000000" pitchFamily="2" charset="2"/>
              <a:buChar char="Ø"/>
              <a:defRPr/>
            </a:pPr>
            <a:r>
              <a:rPr lang="en-US" altLang="en-US" sz="1600" i="1" dirty="0">
                <a:solidFill>
                  <a:schemeClr val="tx2">
                    <a:lumMod val="75000"/>
                  </a:schemeClr>
                </a:solidFill>
                <a:latin typeface="+mn-lt"/>
              </a:rPr>
              <a:t>World Contraception Use</a:t>
            </a:r>
            <a:r>
              <a:rPr lang="en-US" altLang="en-US" sz="1600" dirty="0">
                <a:solidFill>
                  <a:schemeClr val="tx2">
                    <a:lumMod val="75000"/>
                  </a:schemeClr>
                </a:solidFill>
                <a:latin typeface="+mn-lt"/>
              </a:rPr>
              <a:t> series – for survey-based observations</a:t>
            </a:r>
          </a:p>
          <a:p>
            <a:pPr marL="0" indent="0" eaLnBrk="1" hangingPunct="1">
              <a:spcAft>
                <a:spcPts val="600"/>
              </a:spcAft>
              <a:defRPr/>
            </a:pPr>
            <a:endParaRPr lang="en-US" altLang="en-US" sz="2000" dirty="0">
              <a:solidFill>
                <a:schemeClr val="tx2">
                  <a:lumMod val="75000"/>
                </a:schemeClr>
              </a:solidFill>
              <a:latin typeface="+mn-lt"/>
            </a:endParaRPr>
          </a:p>
          <a:p>
            <a:pPr marL="0" indent="0" eaLnBrk="1" hangingPunct="1">
              <a:spcAft>
                <a:spcPts val="600"/>
              </a:spcAft>
              <a:defRPr/>
            </a:pPr>
            <a:r>
              <a:rPr lang="en-US" altLang="en-US" sz="2000" dirty="0">
                <a:solidFill>
                  <a:schemeClr val="tx2">
                    <a:lumMod val="75000"/>
                  </a:schemeClr>
                </a:solidFill>
                <a:latin typeface="+mn-lt"/>
              </a:rPr>
              <a:t>Implemented in FPET tool (in collaboration with UMass and Track20 teams)</a:t>
            </a:r>
          </a:p>
        </p:txBody>
      </p:sp>
    </p:spTree>
    <p:extLst>
      <p:ext uri="{BB962C8B-B14F-4D97-AF65-F5344CB8AC3E}">
        <p14:creationId xmlns:p14="http://schemas.microsoft.com/office/powerpoint/2010/main" val="3199223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56F592-D044-47C6-9D36-33D85639F469}"/>
              </a:ext>
            </a:extLst>
          </p:cNvPr>
          <p:cNvSpPr txBox="1">
            <a:spLocks noChangeArrowheads="1"/>
          </p:cNvSpPr>
          <p:nvPr/>
        </p:nvSpPr>
        <p:spPr bwMode="auto">
          <a:xfrm>
            <a:off x="584200" y="237811"/>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ALL WOMEN ESTIMATES - WORKFLOW</a:t>
            </a:r>
          </a:p>
        </p:txBody>
      </p:sp>
      <p:sp>
        <p:nvSpPr>
          <p:cNvPr id="4" name="TextBox 3">
            <a:extLst>
              <a:ext uri="{FF2B5EF4-FFF2-40B4-BE49-F238E27FC236}">
                <a16:creationId xmlns:a16="http://schemas.microsoft.com/office/drawing/2014/main" id="{F1D0423E-9869-4BF1-8F4E-25E6AAF00D41}"/>
              </a:ext>
            </a:extLst>
          </p:cNvPr>
          <p:cNvSpPr txBox="1"/>
          <p:nvPr/>
        </p:nvSpPr>
        <p:spPr>
          <a:xfrm>
            <a:off x="3303784" y="853364"/>
            <a:ext cx="4591743" cy="107721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Narrow" panose="020B0606020202030204" pitchFamily="34" charset="0"/>
              </a:rPr>
              <a:t>Review of surveys in the data compilation </a:t>
            </a:r>
            <a:r>
              <a:rPr lang="en-US" sz="1600" i="1" dirty="0">
                <a:latin typeface="Arial Narrow" panose="020B0606020202030204" pitchFamily="34" charset="0"/>
              </a:rPr>
              <a:t>World Contraceptive Use </a:t>
            </a:r>
            <a:r>
              <a:rPr lang="en-US" sz="1600" dirty="0">
                <a:latin typeface="Arial Narrow" panose="020B0606020202030204" pitchFamily="34" charset="0"/>
              </a:rPr>
              <a:t>to determine available surveys providing family planning estimates among unmarried/not-in-union women (UWRA)  </a:t>
            </a:r>
            <a:endParaRPr lang="en-GB" sz="1600" dirty="0">
              <a:latin typeface="Arial Narrow" panose="020B0606020202030204" pitchFamily="34" charset="0"/>
            </a:endParaRPr>
          </a:p>
        </p:txBody>
      </p:sp>
      <p:sp>
        <p:nvSpPr>
          <p:cNvPr id="5" name="TextBox 4">
            <a:extLst>
              <a:ext uri="{FF2B5EF4-FFF2-40B4-BE49-F238E27FC236}">
                <a16:creationId xmlns:a16="http://schemas.microsoft.com/office/drawing/2014/main" id="{C627D283-AA4D-447F-BCB3-D806B26A9C3B}"/>
              </a:ext>
            </a:extLst>
          </p:cNvPr>
          <p:cNvSpPr txBox="1"/>
          <p:nvPr/>
        </p:nvSpPr>
        <p:spPr>
          <a:xfrm>
            <a:off x="3303785" y="2037662"/>
            <a:ext cx="4591742" cy="584775"/>
          </a:xfrm>
          <a:prstGeom prst="rect">
            <a:avLst/>
          </a:prstGeom>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Narrow" panose="020B0606020202030204" pitchFamily="34" charset="0"/>
              </a:rPr>
              <a:t>Estimates included in the compilation of </a:t>
            </a:r>
            <a:r>
              <a:rPr lang="en-US" sz="1600" i="1" dirty="0">
                <a:latin typeface="Arial Narrow" panose="020B0606020202030204" pitchFamily="34" charset="0"/>
              </a:rPr>
              <a:t>World Contraceptive Use 2019</a:t>
            </a:r>
            <a:endParaRPr lang="en-GB" sz="1600" dirty="0">
              <a:latin typeface="Arial Narrow" panose="020B0606020202030204" pitchFamily="34" charset="0"/>
            </a:endParaRPr>
          </a:p>
        </p:txBody>
      </p:sp>
      <p:sp>
        <p:nvSpPr>
          <p:cNvPr id="6" name="TextBox 5">
            <a:extLst>
              <a:ext uri="{FF2B5EF4-FFF2-40B4-BE49-F238E27FC236}">
                <a16:creationId xmlns:a16="http://schemas.microsoft.com/office/drawing/2014/main" id="{2D599DC8-25F5-449C-BE8E-B1E9BF36468D}"/>
              </a:ext>
            </a:extLst>
          </p:cNvPr>
          <p:cNvSpPr txBox="1"/>
          <p:nvPr/>
        </p:nvSpPr>
        <p:spPr>
          <a:xfrm>
            <a:off x="3303784" y="2746416"/>
            <a:ext cx="4591743" cy="33855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Narrow" panose="020B0606020202030204" pitchFamily="34" charset="0"/>
              </a:rPr>
              <a:t>Assign biases and perturbations </a:t>
            </a:r>
            <a:endParaRPr lang="en-GB" sz="1600" dirty="0">
              <a:latin typeface="Arial Narrow" panose="020B0606020202030204" pitchFamily="34" charset="0"/>
            </a:endParaRPr>
          </a:p>
        </p:txBody>
      </p:sp>
      <p:sp>
        <p:nvSpPr>
          <p:cNvPr id="7" name="TextBox 6">
            <a:extLst>
              <a:ext uri="{FF2B5EF4-FFF2-40B4-BE49-F238E27FC236}">
                <a16:creationId xmlns:a16="http://schemas.microsoft.com/office/drawing/2014/main" id="{5126047D-0BC8-4977-BDC8-3BB327EBFE2C}"/>
              </a:ext>
            </a:extLst>
          </p:cNvPr>
          <p:cNvSpPr txBox="1"/>
          <p:nvPr/>
        </p:nvSpPr>
        <p:spPr>
          <a:xfrm>
            <a:off x="174765" y="3099494"/>
            <a:ext cx="2776460" cy="1077218"/>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Narrow" panose="020B0606020202030204" pitchFamily="34" charset="0"/>
              </a:rPr>
              <a:t>Estimates and projections of family planning indicators for unmarried/not-in-union women (UWRA)</a:t>
            </a:r>
            <a:endParaRPr lang="en-GB" sz="1600" dirty="0">
              <a:latin typeface="Arial Narrow" panose="020B0606020202030204" pitchFamily="34" charset="0"/>
            </a:endParaRPr>
          </a:p>
        </p:txBody>
      </p:sp>
      <p:sp>
        <p:nvSpPr>
          <p:cNvPr id="8" name="TextBox 7">
            <a:extLst>
              <a:ext uri="{FF2B5EF4-FFF2-40B4-BE49-F238E27FC236}">
                <a16:creationId xmlns:a16="http://schemas.microsoft.com/office/drawing/2014/main" id="{CB8654F9-EBF2-4171-A20A-CA72BD51A67C}"/>
              </a:ext>
            </a:extLst>
          </p:cNvPr>
          <p:cNvSpPr txBox="1"/>
          <p:nvPr/>
        </p:nvSpPr>
        <p:spPr>
          <a:xfrm>
            <a:off x="285211" y="1902624"/>
            <a:ext cx="2555570" cy="8583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Narrow" panose="020B0606020202030204" pitchFamily="34" charset="0"/>
              </a:rPr>
              <a:t>Classify countries according to geography and sexual activity among UWRA</a:t>
            </a:r>
            <a:endParaRPr lang="en-GB" sz="1600" dirty="0">
              <a:latin typeface="Arial Narrow" panose="020B0606020202030204" pitchFamily="34" charset="0"/>
            </a:endParaRPr>
          </a:p>
        </p:txBody>
      </p:sp>
      <p:cxnSp>
        <p:nvCxnSpPr>
          <p:cNvPr id="9" name="Connector: Elbow 8">
            <a:extLst>
              <a:ext uri="{FF2B5EF4-FFF2-40B4-BE49-F238E27FC236}">
                <a16:creationId xmlns:a16="http://schemas.microsoft.com/office/drawing/2014/main" id="{14A42029-B411-4CC2-B183-736BA963EE42}"/>
              </a:ext>
            </a:extLst>
          </p:cNvPr>
          <p:cNvCxnSpPr>
            <a:cxnSpLocks/>
            <a:stCxn id="8" idx="2"/>
            <a:endCxn id="7" idx="0"/>
          </p:cNvCxnSpPr>
          <p:nvPr/>
        </p:nvCxnSpPr>
        <p:spPr>
          <a:xfrm rot="5400000">
            <a:off x="1393719" y="2930216"/>
            <a:ext cx="338555" cy="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585B217-EF2D-4890-AD35-0B56654080EA}"/>
              </a:ext>
            </a:extLst>
          </p:cNvPr>
          <p:cNvSpPr txBox="1"/>
          <p:nvPr/>
        </p:nvSpPr>
        <p:spPr>
          <a:xfrm>
            <a:off x="3485664" y="3677178"/>
            <a:ext cx="3045790" cy="830997"/>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i="1" dirty="0">
                <a:latin typeface="Arial Narrow" panose="020B0606020202030204" pitchFamily="34" charset="0"/>
              </a:rPr>
              <a:t>Estimates and Projections of Family Planning Indicators 2019 </a:t>
            </a:r>
            <a:r>
              <a:rPr lang="en-US" sz="1600" dirty="0">
                <a:latin typeface="Arial Narrow" panose="020B0606020202030204" pitchFamily="34" charset="0"/>
              </a:rPr>
              <a:t>for</a:t>
            </a:r>
            <a:r>
              <a:rPr lang="en-US" sz="1600" i="1" dirty="0">
                <a:latin typeface="Arial Narrow" panose="020B0606020202030204" pitchFamily="34" charset="0"/>
              </a:rPr>
              <a:t> </a:t>
            </a:r>
            <a:r>
              <a:rPr lang="en-US" sz="1600" dirty="0">
                <a:latin typeface="Arial Narrow" panose="020B0606020202030204" pitchFamily="34" charset="0"/>
              </a:rPr>
              <a:t>married/in-union women (MWRA)</a:t>
            </a:r>
            <a:endParaRPr lang="en-GB" sz="1600" dirty="0">
              <a:latin typeface="Arial Narrow" panose="020B0606020202030204" pitchFamily="34" charset="0"/>
            </a:endParaRPr>
          </a:p>
        </p:txBody>
      </p:sp>
      <p:sp>
        <p:nvSpPr>
          <p:cNvPr id="11" name="TextBox 10">
            <a:extLst>
              <a:ext uri="{FF2B5EF4-FFF2-40B4-BE49-F238E27FC236}">
                <a16:creationId xmlns:a16="http://schemas.microsoft.com/office/drawing/2014/main" id="{B62CFD5A-71A4-4C27-AEB5-3684552848A6}"/>
              </a:ext>
            </a:extLst>
          </p:cNvPr>
          <p:cNvSpPr txBox="1"/>
          <p:nvPr/>
        </p:nvSpPr>
        <p:spPr>
          <a:xfrm>
            <a:off x="6859049" y="3200400"/>
            <a:ext cx="2132551" cy="2554545"/>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Narrow" panose="020B0606020202030204" pitchFamily="34" charset="0"/>
              </a:rPr>
              <a:t>Proportion of women who are married or in-union from </a:t>
            </a:r>
            <a:r>
              <a:rPr lang="en-US" sz="1600" i="1" dirty="0">
                <a:latin typeface="Arial Narrow" panose="020B0606020202030204" pitchFamily="34" charset="0"/>
              </a:rPr>
              <a:t>Estimates and Projections of Women of Reproductive Age Who Are Married or in a Union: 2018 Revision </a:t>
            </a:r>
            <a:r>
              <a:rPr lang="en-US" sz="1600" dirty="0">
                <a:latin typeface="Arial Narrow" panose="020B0606020202030204" pitchFamily="34" charset="0"/>
              </a:rPr>
              <a:t>based on </a:t>
            </a:r>
          </a:p>
          <a:p>
            <a:pPr algn="ctr"/>
            <a:r>
              <a:rPr lang="en-US" sz="1600" i="1" dirty="0">
                <a:latin typeface="Arial Narrow" panose="020B0606020202030204" pitchFamily="34" charset="0"/>
              </a:rPr>
              <a:t>World Population Prospects 2017</a:t>
            </a:r>
            <a:r>
              <a:rPr lang="en-US" sz="1600" dirty="0">
                <a:latin typeface="Arial Narrow" panose="020B0606020202030204" pitchFamily="34" charset="0"/>
              </a:rPr>
              <a:t> and </a:t>
            </a:r>
            <a:r>
              <a:rPr lang="en-US" sz="1600" i="1" dirty="0">
                <a:latin typeface="Arial Narrow" panose="020B0606020202030204" pitchFamily="34" charset="0"/>
              </a:rPr>
              <a:t>World Marriage Data 2017</a:t>
            </a:r>
            <a:endParaRPr lang="en-GB" sz="1600" i="1" dirty="0">
              <a:latin typeface="Arial Narrow" panose="020B0606020202030204" pitchFamily="34" charset="0"/>
            </a:endParaRPr>
          </a:p>
        </p:txBody>
      </p:sp>
      <p:sp>
        <p:nvSpPr>
          <p:cNvPr id="12" name="TextBox 11">
            <a:extLst>
              <a:ext uri="{FF2B5EF4-FFF2-40B4-BE49-F238E27FC236}">
                <a16:creationId xmlns:a16="http://schemas.microsoft.com/office/drawing/2014/main" id="{C1A63AD2-13F2-4205-9CAA-E75D141D1D01}"/>
              </a:ext>
            </a:extLst>
          </p:cNvPr>
          <p:cNvSpPr txBox="1"/>
          <p:nvPr/>
        </p:nvSpPr>
        <p:spPr>
          <a:xfrm>
            <a:off x="859457" y="5253928"/>
            <a:ext cx="4151016" cy="584775"/>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Narrow" panose="020B0606020202030204" pitchFamily="34" charset="0"/>
              </a:rPr>
              <a:t>New estimates and projections of family planning indicators for </a:t>
            </a:r>
            <a:r>
              <a:rPr lang="en-US" sz="1600" b="1" dirty="0">
                <a:latin typeface="Arial Narrow" panose="020B0606020202030204" pitchFamily="34" charset="0"/>
              </a:rPr>
              <a:t>all</a:t>
            </a:r>
            <a:r>
              <a:rPr lang="en-US" sz="1600" dirty="0">
                <a:latin typeface="Arial Narrow" panose="020B0606020202030204" pitchFamily="34" charset="0"/>
              </a:rPr>
              <a:t> women of reproductive age (WRA)</a:t>
            </a:r>
            <a:endParaRPr lang="en-GB" sz="1600" dirty="0">
              <a:latin typeface="Arial Narrow" panose="020B0606020202030204" pitchFamily="34" charset="0"/>
            </a:endParaRPr>
          </a:p>
        </p:txBody>
      </p:sp>
      <p:cxnSp>
        <p:nvCxnSpPr>
          <p:cNvPr id="14" name="Connector: Elbow 13">
            <a:extLst>
              <a:ext uri="{FF2B5EF4-FFF2-40B4-BE49-F238E27FC236}">
                <a16:creationId xmlns:a16="http://schemas.microsoft.com/office/drawing/2014/main" id="{814588BA-62FD-412B-B3F6-4DB3181EB5B9}"/>
              </a:ext>
            </a:extLst>
          </p:cNvPr>
          <p:cNvCxnSpPr>
            <a:cxnSpLocks/>
            <a:endCxn id="7" idx="2"/>
          </p:cNvCxnSpPr>
          <p:nvPr/>
        </p:nvCxnSpPr>
        <p:spPr>
          <a:xfrm rot="16200000" flipV="1">
            <a:off x="1211562" y="4528146"/>
            <a:ext cx="732697" cy="29829"/>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E4C627F4-4428-4495-983B-BD1741DD3250}"/>
              </a:ext>
            </a:extLst>
          </p:cNvPr>
          <p:cNvCxnSpPr>
            <a:cxnSpLocks/>
            <a:endCxn id="10" idx="2"/>
          </p:cNvCxnSpPr>
          <p:nvPr/>
        </p:nvCxnSpPr>
        <p:spPr>
          <a:xfrm rot="16200000" flipV="1">
            <a:off x="4817711" y="4699023"/>
            <a:ext cx="401234" cy="1953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3D23B751-E4A5-4C84-A8EB-B7CF41CD215A}"/>
              </a:ext>
            </a:extLst>
          </p:cNvPr>
          <p:cNvCxnSpPr>
            <a:cxnSpLocks/>
            <a:endCxn id="6" idx="2"/>
          </p:cNvCxnSpPr>
          <p:nvPr/>
        </p:nvCxnSpPr>
        <p:spPr>
          <a:xfrm flipV="1">
            <a:off x="2951225" y="3084971"/>
            <a:ext cx="2648431" cy="28314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92A68827-E822-425E-821D-60D08D756D84}"/>
              </a:ext>
            </a:extLst>
          </p:cNvPr>
          <p:cNvCxnSpPr>
            <a:cxnSpLocks/>
            <a:stCxn id="12" idx="0"/>
          </p:cNvCxnSpPr>
          <p:nvPr/>
        </p:nvCxnSpPr>
        <p:spPr>
          <a:xfrm rot="16200000" flipV="1">
            <a:off x="2091636" y="4410598"/>
            <a:ext cx="344518" cy="134214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B2E6EB3-776F-4FFC-B457-1B8A245473C3}"/>
              </a:ext>
            </a:extLst>
          </p:cNvPr>
          <p:cNvCxnSpPr>
            <a:cxnSpLocks/>
            <a:stCxn id="12" idx="0"/>
          </p:cNvCxnSpPr>
          <p:nvPr/>
        </p:nvCxnSpPr>
        <p:spPr>
          <a:xfrm rot="5400000" flipH="1" flipV="1">
            <a:off x="3809843" y="4035676"/>
            <a:ext cx="343374" cy="209313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60A12AF-FBAF-47AC-BC80-5B3973F0427F}"/>
              </a:ext>
            </a:extLst>
          </p:cNvPr>
          <p:cNvCxnSpPr>
            <a:cxnSpLocks/>
            <a:stCxn id="12" idx="3"/>
            <a:endCxn id="11" idx="1"/>
          </p:cNvCxnSpPr>
          <p:nvPr/>
        </p:nvCxnSpPr>
        <p:spPr>
          <a:xfrm flipV="1">
            <a:off x="5010473" y="4477673"/>
            <a:ext cx="1848576" cy="1068643"/>
          </a:xfrm>
          <a:prstGeom prst="bentConnector3">
            <a:avLst>
              <a:gd name="adj1" fmla="val 9224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BB5439-C1CB-4844-B6EC-77C82BD6D354}"/>
              </a:ext>
            </a:extLst>
          </p:cNvPr>
          <p:cNvSpPr txBox="1"/>
          <p:nvPr/>
        </p:nvSpPr>
        <p:spPr>
          <a:xfrm>
            <a:off x="288840" y="853364"/>
            <a:ext cx="2555570" cy="830997"/>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Narrow" panose="020B0606020202030204" pitchFamily="34" charset="0"/>
              </a:rPr>
              <a:t>Development of new model for unmarried/not-in-union women (UWRA)</a:t>
            </a:r>
            <a:endParaRPr lang="en-GB" sz="1600" dirty="0">
              <a:latin typeface="Arial Narrow" panose="020B0606020202030204" pitchFamily="34" charset="0"/>
            </a:endParaRPr>
          </a:p>
        </p:txBody>
      </p:sp>
      <p:cxnSp>
        <p:nvCxnSpPr>
          <p:cNvPr id="22" name="Straight Connector 21">
            <a:extLst>
              <a:ext uri="{FF2B5EF4-FFF2-40B4-BE49-F238E27FC236}">
                <a16:creationId xmlns:a16="http://schemas.microsoft.com/office/drawing/2014/main" id="{EBDB7A1A-2E3B-4A51-A866-D7E6626D4FC0}"/>
              </a:ext>
            </a:extLst>
          </p:cNvPr>
          <p:cNvCxnSpPr>
            <a:cxnSpLocks/>
            <a:stCxn id="21" idx="2"/>
            <a:endCxn id="8" idx="0"/>
          </p:cNvCxnSpPr>
          <p:nvPr/>
        </p:nvCxnSpPr>
        <p:spPr>
          <a:xfrm flipH="1">
            <a:off x="1562996" y="1684361"/>
            <a:ext cx="3629" cy="218263"/>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3416E5C-40D7-4635-AAFE-DD17904E3939}"/>
              </a:ext>
            </a:extLst>
          </p:cNvPr>
          <p:cNvCxnSpPr>
            <a:cxnSpLocks/>
            <a:stCxn id="5" idx="2"/>
            <a:endCxn id="6" idx="0"/>
          </p:cNvCxnSpPr>
          <p:nvPr/>
        </p:nvCxnSpPr>
        <p:spPr>
          <a:xfrm>
            <a:off x="5599656" y="2622437"/>
            <a:ext cx="0" cy="123979"/>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83A53A8-D20F-43AC-ACFD-03C902EE84DF}"/>
              </a:ext>
            </a:extLst>
          </p:cNvPr>
          <p:cNvCxnSpPr>
            <a:cxnSpLocks/>
            <a:stCxn id="4" idx="2"/>
            <a:endCxn id="5" idx="0"/>
          </p:cNvCxnSpPr>
          <p:nvPr/>
        </p:nvCxnSpPr>
        <p:spPr>
          <a:xfrm>
            <a:off x="5599656" y="1930582"/>
            <a:ext cx="0" cy="1070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7366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584200" y="300335"/>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USING BAYESIAN HIERARCHICAL MODEL</a:t>
            </a:r>
          </a:p>
        </p:txBody>
      </p:sp>
      <p:sp>
        <p:nvSpPr>
          <p:cNvPr id="5123" name="TextBox 3"/>
          <p:cNvSpPr txBox="1">
            <a:spLocks noChangeArrowheads="1"/>
          </p:cNvSpPr>
          <p:nvPr/>
        </p:nvSpPr>
        <p:spPr bwMode="auto">
          <a:xfrm>
            <a:off x="571500" y="1066800"/>
            <a:ext cx="8001000" cy="435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8001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600"/>
              </a:spcAft>
              <a:buFont typeface="Wingdings" panose="05000000000000000000" pitchFamily="2" charset="2"/>
              <a:buChar char="Ø"/>
              <a:defRPr/>
            </a:pPr>
            <a:r>
              <a:rPr lang="en-US" altLang="en-US" dirty="0">
                <a:solidFill>
                  <a:schemeClr val="tx2">
                    <a:lumMod val="75000"/>
                  </a:schemeClr>
                </a:solidFill>
                <a:latin typeface="Arial" charset="0"/>
              </a:rPr>
              <a:t>Based on </a:t>
            </a:r>
            <a:r>
              <a:rPr lang="en-US" altLang="en-US" b="1" dirty="0">
                <a:solidFill>
                  <a:schemeClr val="tx2">
                    <a:lumMod val="75000"/>
                  </a:schemeClr>
                </a:solidFill>
                <a:latin typeface="Arial" charset="0"/>
              </a:rPr>
              <a:t>observed past experiences and theoretical background </a:t>
            </a:r>
            <a:r>
              <a:rPr lang="en-US" altLang="en-US" dirty="0">
                <a:solidFill>
                  <a:schemeClr val="tx2">
                    <a:lumMod val="75000"/>
                  </a:schemeClr>
                </a:solidFill>
                <a:latin typeface="Arial" charset="0"/>
              </a:rPr>
              <a:t>of contraceptive uptake in populations (as diffusion behavior)</a:t>
            </a:r>
          </a:p>
          <a:p>
            <a:pPr eaLnBrk="1" hangingPunct="1">
              <a:spcAft>
                <a:spcPts val="600"/>
              </a:spcAft>
              <a:buFont typeface="Wingdings" panose="05000000000000000000" pitchFamily="2" charset="2"/>
              <a:buChar char="Ø"/>
              <a:defRPr/>
            </a:pPr>
            <a:r>
              <a:rPr lang="en-US" altLang="en-US" dirty="0">
                <a:solidFill>
                  <a:schemeClr val="tx2">
                    <a:lumMod val="75000"/>
                  </a:schemeClr>
                </a:solidFill>
                <a:latin typeface="Arial" charset="0"/>
              </a:rPr>
              <a:t>Hierarchical modelling allows </a:t>
            </a:r>
            <a:r>
              <a:rPr lang="en-US" altLang="en-US" b="1" dirty="0">
                <a:solidFill>
                  <a:schemeClr val="tx2">
                    <a:lumMod val="75000"/>
                  </a:schemeClr>
                </a:solidFill>
                <a:latin typeface="Arial" charset="0"/>
              </a:rPr>
              <a:t>“sharing” </a:t>
            </a:r>
            <a:r>
              <a:rPr lang="en-US" altLang="en-US" dirty="0">
                <a:solidFill>
                  <a:schemeClr val="tx2">
                    <a:lumMod val="75000"/>
                  </a:schemeClr>
                </a:solidFill>
                <a:latin typeface="Arial" charset="0"/>
              </a:rPr>
              <a:t>of information among countries which is useful when data are sparse</a:t>
            </a:r>
          </a:p>
          <a:p>
            <a:pPr eaLnBrk="1" hangingPunct="1">
              <a:spcAft>
                <a:spcPts val="600"/>
              </a:spcAft>
              <a:buFont typeface="Wingdings" panose="05000000000000000000" pitchFamily="2" charset="2"/>
              <a:buChar char="Ø"/>
              <a:defRPr/>
            </a:pPr>
            <a:r>
              <a:rPr lang="en-US" altLang="en-US" dirty="0">
                <a:solidFill>
                  <a:schemeClr val="tx2">
                    <a:lumMod val="75000"/>
                  </a:schemeClr>
                </a:solidFill>
                <a:latin typeface="Arial" charset="0"/>
              </a:rPr>
              <a:t>Use the </a:t>
            </a:r>
            <a:r>
              <a:rPr lang="en-US" altLang="en-US" b="1" dirty="0">
                <a:solidFill>
                  <a:schemeClr val="tx2">
                    <a:lumMod val="75000"/>
                  </a:schemeClr>
                </a:solidFill>
                <a:latin typeface="Arial" charset="0"/>
              </a:rPr>
              <a:t>relationship between indicators</a:t>
            </a:r>
            <a:r>
              <a:rPr lang="en-US" altLang="en-US" dirty="0">
                <a:solidFill>
                  <a:schemeClr val="tx2">
                    <a:lumMod val="75000"/>
                  </a:schemeClr>
                </a:solidFill>
                <a:latin typeface="Arial" charset="0"/>
              </a:rPr>
              <a:t> – for example, unmet need and contraceptive prevalence </a:t>
            </a:r>
          </a:p>
          <a:p>
            <a:pPr lvl="1" eaLnBrk="1" hangingPunct="1">
              <a:spcAft>
                <a:spcPts val="600"/>
              </a:spcAft>
              <a:buFont typeface="Arial" charset="0"/>
              <a:buChar char="•"/>
              <a:defRPr/>
            </a:pPr>
            <a:r>
              <a:rPr lang="en-US" altLang="en-US" dirty="0">
                <a:solidFill>
                  <a:schemeClr val="tx2">
                    <a:lumMod val="75000"/>
                  </a:schemeClr>
                </a:solidFill>
                <a:latin typeface="Arial" charset="0"/>
              </a:rPr>
              <a:t>If no unmet need survey observation, are there observations on contraceptive prevalence? Using country-specific relationship and/or systematic model</a:t>
            </a:r>
          </a:p>
          <a:p>
            <a:pPr eaLnBrk="1" hangingPunct="1">
              <a:spcAft>
                <a:spcPts val="600"/>
              </a:spcAft>
              <a:buFont typeface="Wingdings" panose="05000000000000000000" pitchFamily="2" charset="2"/>
              <a:buChar char="Ø"/>
              <a:defRPr/>
            </a:pPr>
            <a:r>
              <a:rPr lang="en-US" altLang="en-US" dirty="0">
                <a:solidFill>
                  <a:schemeClr val="tx2">
                    <a:lumMod val="75000"/>
                  </a:schemeClr>
                </a:solidFill>
                <a:latin typeface="Arial" charset="0"/>
              </a:rPr>
              <a:t>Adjust for some </a:t>
            </a:r>
            <a:r>
              <a:rPr lang="en-US" altLang="en-US" b="1" dirty="0">
                <a:solidFill>
                  <a:schemeClr val="tx2">
                    <a:lumMod val="75000"/>
                  </a:schemeClr>
                </a:solidFill>
                <a:latin typeface="Arial" charset="0"/>
              </a:rPr>
              <a:t>biases</a:t>
            </a:r>
            <a:r>
              <a:rPr lang="en-US" altLang="en-US" dirty="0">
                <a:solidFill>
                  <a:schemeClr val="tx2">
                    <a:lumMod val="75000"/>
                  </a:schemeClr>
                </a:solidFill>
                <a:latin typeface="Arial" charset="0"/>
              </a:rPr>
              <a:t> of survey observations – age groups covered, population, methods</a:t>
            </a:r>
          </a:p>
          <a:p>
            <a:pPr eaLnBrk="1" hangingPunct="1">
              <a:spcAft>
                <a:spcPts val="600"/>
              </a:spcAft>
              <a:buFont typeface="Wingdings" panose="05000000000000000000" pitchFamily="2" charset="2"/>
              <a:buChar char="Ø"/>
              <a:defRPr/>
            </a:pPr>
            <a:r>
              <a:rPr lang="en-US" dirty="0">
                <a:solidFill>
                  <a:schemeClr val="tx2">
                    <a:lumMod val="75000"/>
                  </a:schemeClr>
                </a:solidFill>
                <a:latin typeface="Arial" charset="0"/>
              </a:rPr>
              <a:t>Bayesian inference yields estimates of central trend and </a:t>
            </a:r>
            <a:r>
              <a:rPr lang="en-US" b="1" dirty="0">
                <a:solidFill>
                  <a:schemeClr val="tx2">
                    <a:lumMod val="75000"/>
                  </a:schemeClr>
                </a:solidFill>
                <a:latin typeface="Arial" charset="0"/>
              </a:rPr>
              <a:t>uncertainty</a:t>
            </a:r>
            <a:r>
              <a:rPr lang="en-US" dirty="0">
                <a:solidFill>
                  <a:schemeClr val="tx2">
                    <a:lumMod val="75000"/>
                  </a:schemeClr>
                </a:solidFill>
                <a:latin typeface="Arial" charset="0"/>
              </a:rPr>
              <a:t>, which is useful because uncertainty is </a:t>
            </a:r>
            <a:r>
              <a:rPr lang="en-US" b="1" dirty="0">
                <a:solidFill>
                  <a:schemeClr val="tx2">
                    <a:lumMod val="75000"/>
                  </a:schemeClr>
                </a:solidFill>
                <a:latin typeface="Arial" charset="0"/>
              </a:rPr>
              <a:t>inherent in survey data </a:t>
            </a:r>
            <a:r>
              <a:rPr lang="en-US" dirty="0">
                <a:solidFill>
                  <a:schemeClr val="tx2">
                    <a:lumMod val="75000"/>
                  </a:schemeClr>
                </a:solidFill>
                <a:latin typeface="Arial" charset="0"/>
              </a:rPr>
              <a:t>and should be accounted for</a:t>
            </a:r>
            <a:endParaRPr lang="en-US" altLang="en-US" dirty="0">
              <a:solidFill>
                <a:schemeClr val="tx2">
                  <a:lumMod val="75000"/>
                </a:schemeClr>
              </a:solidFill>
              <a:latin typeface="Arial" charset="0"/>
            </a:endParaRPr>
          </a:p>
        </p:txBody>
      </p:sp>
    </p:spTree>
    <p:extLst>
      <p:ext uri="{BB962C8B-B14F-4D97-AF65-F5344CB8AC3E}">
        <p14:creationId xmlns:p14="http://schemas.microsoft.com/office/powerpoint/2010/main" val="166524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2800" b="1" dirty="0">
                <a:solidFill>
                  <a:schemeClr val="tx2">
                    <a:lumMod val="75000"/>
                  </a:schemeClr>
                </a:solidFill>
                <a:latin typeface="Arial" panose="020B0604020202020204" pitchFamily="34" charset="0"/>
                <a:ea typeface="+mn-ea"/>
                <a:cs typeface="Arial" panose="020B0604020202020204" pitchFamily="34" charset="0"/>
              </a:rPr>
              <a:t>Composition by CP Status</a:t>
            </a:r>
            <a:endParaRPr lang="en-GB" sz="2800" b="1" dirty="0">
              <a:solidFill>
                <a:schemeClr val="tx2">
                  <a:lumMod val="75000"/>
                </a:schemeClr>
              </a:solidFill>
              <a:latin typeface="Arial" panose="020B0604020202020204" pitchFamily="34" charset="0"/>
              <a:ea typeface="+mn-ea"/>
              <a:cs typeface="Arial" panose="020B0604020202020204" pitchFamily="34" charset="0"/>
            </a:endParaRPr>
          </a:p>
        </p:txBody>
      </p:sp>
      <p:pic>
        <p:nvPicPr>
          <p:cNvPr id="1027" name="Picture 3" descr="V:\PDU\Presentations&amp;meetings\2016-12_UNPD-BSM training\Pages from Alkema_CPpres_20110920-2.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986" t="3308" r="10077" b="8549"/>
          <a:stretch/>
        </p:blipFill>
        <p:spPr bwMode="auto">
          <a:xfrm>
            <a:off x="5116530" y="1524000"/>
            <a:ext cx="35814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1143000"/>
            <a:ext cx="4495800" cy="4093428"/>
          </a:xfrm>
          <a:prstGeom prst="rect">
            <a:avLst/>
          </a:prstGeom>
          <a:noFill/>
        </p:spPr>
        <p:txBody>
          <a:bodyPr wrap="square" rtlCol="0">
            <a:spAutoFit/>
          </a:bodyPr>
          <a:lstStyle/>
          <a:p>
            <a:r>
              <a:rPr lang="en-GB" sz="2000" b="1" dirty="0">
                <a:solidFill>
                  <a:schemeClr val="accent1">
                    <a:lumMod val="50000"/>
                  </a:schemeClr>
                </a:solidFill>
              </a:rPr>
              <a:t>Goal:</a:t>
            </a:r>
            <a:r>
              <a:rPr lang="en-GB" sz="2000" dirty="0">
                <a:solidFill>
                  <a:schemeClr val="accent1">
                    <a:lumMod val="50000"/>
                  </a:schemeClr>
                </a:solidFill>
              </a:rPr>
              <a:t> </a:t>
            </a:r>
          </a:p>
          <a:p>
            <a:r>
              <a:rPr lang="en-GB" sz="2000" dirty="0">
                <a:solidFill>
                  <a:schemeClr val="accent1">
                    <a:lumMod val="50000"/>
                  </a:schemeClr>
                </a:solidFill>
              </a:rPr>
              <a:t>Estimate/project the </a:t>
            </a:r>
            <a:r>
              <a:rPr lang="en-GB" sz="2000" i="1" dirty="0">
                <a:solidFill>
                  <a:schemeClr val="accent1">
                    <a:lumMod val="50000"/>
                  </a:schemeClr>
                </a:solidFill>
              </a:rPr>
              <a:t>composition</a:t>
            </a:r>
            <a:r>
              <a:rPr lang="en-GB" sz="2000" dirty="0">
                <a:solidFill>
                  <a:schemeClr val="accent1">
                    <a:lumMod val="50000"/>
                  </a:schemeClr>
                </a:solidFill>
              </a:rPr>
              <a:t> of married/unmarried women 15</a:t>
            </a:r>
            <a:r>
              <a:rPr lang="mr-IN" sz="2000" dirty="0">
                <a:solidFill>
                  <a:schemeClr val="accent1">
                    <a:lumMod val="50000"/>
                  </a:schemeClr>
                </a:solidFill>
              </a:rPr>
              <a:t>–</a:t>
            </a:r>
            <a:r>
              <a:rPr lang="en-US" sz="2000" dirty="0">
                <a:solidFill>
                  <a:schemeClr val="accent1">
                    <a:lumMod val="50000"/>
                  </a:schemeClr>
                </a:solidFill>
              </a:rPr>
              <a:t>49 in in each of four FP categories</a:t>
            </a:r>
          </a:p>
          <a:p>
            <a:pPr marL="914400" lvl="1" indent="-457200">
              <a:buFont typeface="+mj-lt"/>
              <a:buAutoNum type="arabicPeriod"/>
            </a:pPr>
            <a:r>
              <a:rPr lang="en-US" sz="2000" dirty="0">
                <a:solidFill>
                  <a:schemeClr val="accent1">
                    <a:lumMod val="50000"/>
                  </a:schemeClr>
                </a:solidFill>
              </a:rPr>
              <a:t>Contraceptive use (traditional)</a:t>
            </a:r>
          </a:p>
          <a:p>
            <a:pPr marL="914400" lvl="1" indent="-457200">
              <a:buFont typeface="+mj-lt"/>
              <a:buAutoNum type="arabicPeriod"/>
            </a:pPr>
            <a:r>
              <a:rPr lang="en-US" sz="2000" dirty="0">
                <a:solidFill>
                  <a:schemeClr val="accent1">
                    <a:lumMod val="50000"/>
                  </a:schemeClr>
                </a:solidFill>
              </a:rPr>
              <a:t>Contraceptive use (modern)</a:t>
            </a:r>
          </a:p>
          <a:p>
            <a:pPr marL="914400" lvl="1" indent="-457200">
              <a:buFont typeface="+mj-lt"/>
              <a:buAutoNum type="arabicPeriod"/>
            </a:pPr>
            <a:r>
              <a:rPr lang="en-US" sz="2000" dirty="0">
                <a:solidFill>
                  <a:schemeClr val="accent1">
                    <a:lumMod val="50000"/>
                  </a:schemeClr>
                </a:solidFill>
              </a:rPr>
              <a:t>Unmet need for family planning</a:t>
            </a:r>
          </a:p>
          <a:p>
            <a:pPr marL="914400" lvl="1" indent="-457200">
              <a:buFont typeface="+mj-lt"/>
              <a:buAutoNum type="arabicPeriod"/>
            </a:pPr>
            <a:r>
              <a:rPr lang="en-US" sz="2000" dirty="0">
                <a:solidFill>
                  <a:schemeClr val="accent1">
                    <a:lumMod val="50000"/>
                  </a:schemeClr>
                </a:solidFill>
              </a:rPr>
              <a:t>No need for family planning</a:t>
            </a:r>
          </a:p>
          <a:p>
            <a:pPr marL="342900" indent="-342900">
              <a:buFont typeface="Arial" charset="0"/>
              <a:buChar char="•"/>
            </a:pPr>
            <a:endParaRPr lang="en-US" sz="2000" dirty="0">
              <a:solidFill>
                <a:schemeClr val="accent1">
                  <a:lumMod val="50000"/>
                </a:schemeClr>
              </a:solidFill>
            </a:endParaRPr>
          </a:p>
          <a:p>
            <a:r>
              <a:rPr lang="en-US" sz="2000" dirty="0">
                <a:solidFill>
                  <a:schemeClr val="accent1">
                    <a:lumMod val="50000"/>
                  </a:schemeClr>
                </a:solidFill>
              </a:rPr>
              <a:t>Constraint: </a:t>
            </a:r>
          </a:p>
          <a:p>
            <a:r>
              <a:rPr lang="en-US" sz="2000" dirty="0">
                <a:solidFill>
                  <a:schemeClr val="accent1">
                    <a:lumMod val="50000"/>
                  </a:schemeClr>
                </a:solidFill>
              </a:rPr>
              <a:t>For any country, year, all proportions must sum to unity.</a:t>
            </a:r>
          </a:p>
          <a:p>
            <a:endParaRPr lang="en-US" sz="2000" dirty="0">
              <a:solidFill>
                <a:schemeClr val="accent1">
                  <a:lumMod val="50000"/>
                </a:schemeClr>
              </a:solidFill>
            </a:endParaRPr>
          </a:p>
        </p:txBody>
      </p:sp>
    </p:spTree>
    <p:extLst>
      <p:ext uri="{BB962C8B-B14F-4D97-AF65-F5344CB8AC3E}">
        <p14:creationId xmlns:p14="http://schemas.microsoft.com/office/powerpoint/2010/main" val="2974478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3657600" cy="4068763"/>
          </a:xfrm>
        </p:spPr>
        <p:txBody>
          <a:bodyPr/>
          <a:lstStyle/>
          <a:p>
            <a:endParaRPr lang="en-GB" dirty="0"/>
          </a:p>
          <a:p>
            <a:r>
              <a:rPr lang="en-GB" dirty="0"/>
              <a:t>We model as </a:t>
            </a:r>
            <a:r>
              <a:rPr lang="en-GB" i="1" dirty="0"/>
              <a:t>logistic growth curves </a:t>
            </a:r>
            <a:r>
              <a:rPr lang="en-GB" dirty="0"/>
              <a:t>the </a:t>
            </a:r>
            <a:r>
              <a:rPr lang="en-GB" i="1" dirty="0"/>
              <a:t>systematic trend</a:t>
            </a:r>
            <a:r>
              <a:rPr lang="en-GB" dirty="0"/>
              <a:t> of </a:t>
            </a:r>
          </a:p>
          <a:p>
            <a:pPr marL="457200" indent="-457200">
              <a:buFont typeface="+mj-lt"/>
              <a:buAutoNum type="arabicPeriod"/>
            </a:pPr>
            <a:r>
              <a:rPr lang="en-GB" dirty="0"/>
              <a:t>total prevalence and </a:t>
            </a:r>
          </a:p>
          <a:p>
            <a:pPr marL="457200" indent="-457200">
              <a:buFont typeface="+mj-lt"/>
              <a:buAutoNum type="arabicPeriod"/>
            </a:pPr>
            <a:r>
              <a:rPr lang="en-GB" dirty="0"/>
              <a:t>share of modern prevalence among total prevalence</a:t>
            </a:r>
          </a:p>
          <a:p>
            <a:pPr marL="342900" indent="-342900">
              <a:buFont typeface="Arial" charset="0"/>
              <a:buChar char="•"/>
            </a:pPr>
            <a:endParaRPr lang="en-GB" i="1" dirty="0"/>
          </a:p>
          <a:p>
            <a:r>
              <a:rPr lang="en-GB" dirty="0"/>
              <a:t>This is a ‘diffusion’ model for uptake of CP. </a:t>
            </a:r>
            <a:r>
              <a:rPr lang="en-US" dirty="0"/>
              <a:t>Different countries are at different stages of the growth curve</a:t>
            </a:r>
            <a:r>
              <a:rPr lang="en-GB" dirty="0"/>
              <a:t>.</a:t>
            </a:r>
          </a:p>
          <a:p>
            <a:pPr marL="342900" indent="-342900">
              <a:buFont typeface="Arial" charset="0"/>
              <a:buChar char="•"/>
            </a:pPr>
            <a:endParaRPr lang="en-GB" dirty="0"/>
          </a:p>
          <a:p>
            <a:pPr marL="342900" indent="-342900">
              <a:buFont typeface="Arial" charset="0"/>
              <a:buChar char="•"/>
            </a:pPr>
            <a:endParaRPr lang="en-GB" dirty="0"/>
          </a:p>
        </p:txBody>
      </p:sp>
      <p:sp>
        <p:nvSpPr>
          <p:cNvPr id="3" name="Title 1"/>
          <p:cNvSpPr txBox="1">
            <a:spLocks/>
          </p:cNvSpPr>
          <p:nvPr/>
        </p:nvSpPr>
        <p:spPr>
          <a:xfrm>
            <a:off x="457200" y="304800"/>
            <a:ext cx="8229600" cy="914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a:solidFill>
                  <a:schemeClr val="accent1">
                    <a:lumMod val="50000"/>
                  </a:schemeClr>
                </a:solidFill>
                <a:latin typeface="Arial" panose="020B0604020202020204" pitchFamily="34" charset="0"/>
                <a:cs typeface="Arial" panose="020B0604020202020204" pitchFamily="34" charset="0"/>
              </a:rPr>
              <a:t>Logistic Growth Curves</a:t>
            </a:r>
            <a:endParaRPr lang="en-GB" sz="2800" b="1"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167" t="10001" r="40833" b="9999"/>
          <a:stretch/>
        </p:blipFill>
        <p:spPr>
          <a:xfrm>
            <a:off x="4296310" y="1043782"/>
            <a:ext cx="4619090" cy="4619090"/>
          </a:xfrm>
          <a:prstGeom prst="rect">
            <a:avLst/>
          </a:prstGeom>
        </p:spPr>
      </p:pic>
    </p:spTree>
    <p:extLst>
      <p:ext uri="{BB962C8B-B14F-4D97-AF65-F5344CB8AC3E}">
        <p14:creationId xmlns:p14="http://schemas.microsoft.com/office/powerpoint/2010/main" val="1896260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13717"/>
            <a:ext cx="8610600" cy="1348483"/>
          </a:xfrm>
        </p:spPr>
        <p:txBody>
          <a:bodyPr/>
          <a:lstStyle/>
          <a:p>
            <a:pPr marL="342900" indent="-342900">
              <a:buFont typeface="Arial" charset="0"/>
              <a:buChar char="•"/>
            </a:pPr>
            <a:r>
              <a:rPr lang="en-US" dirty="0"/>
              <a:t>Flexible curves for various values of (a) </a:t>
            </a:r>
            <a:r>
              <a:rPr lang="en-US" b="1" dirty="0"/>
              <a:t>timing</a:t>
            </a:r>
            <a:r>
              <a:rPr lang="en-US" dirty="0"/>
              <a:t>, (b) </a:t>
            </a:r>
            <a:r>
              <a:rPr lang="en-US" b="1" dirty="0"/>
              <a:t>pace</a:t>
            </a:r>
            <a:r>
              <a:rPr lang="en-US" dirty="0"/>
              <a:t>, and (c) </a:t>
            </a:r>
            <a:r>
              <a:rPr lang="en-US" b="1" dirty="0"/>
              <a:t>asymptote</a:t>
            </a:r>
          </a:p>
          <a:p>
            <a:pPr marL="342900" indent="-342900">
              <a:buFont typeface="Arial" charset="0"/>
              <a:buChar char="•"/>
            </a:pPr>
            <a:r>
              <a:rPr lang="en-GB" dirty="0"/>
              <a:t>Different values for married and unmarried women models</a:t>
            </a:r>
          </a:p>
          <a:p>
            <a:pPr marL="342900" indent="-342900">
              <a:buFont typeface="Arial" charset="0"/>
              <a:buChar char="•"/>
            </a:pPr>
            <a:r>
              <a:rPr lang="en-GB" dirty="0"/>
              <a:t>In practice, only small portion of the full curve is observed by data</a:t>
            </a:r>
          </a:p>
        </p:txBody>
      </p:sp>
      <p:sp>
        <p:nvSpPr>
          <p:cNvPr id="3" name="Title 1"/>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a:solidFill>
                  <a:schemeClr val="accent1">
                    <a:lumMod val="50000"/>
                  </a:schemeClr>
                </a:solidFill>
                <a:latin typeface="Arial" panose="020B0604020202020204" pitchFamily="34" charset="0"/>
                <a:cs typeface="Arial" panose="020B0604020202020204" pitchFamily="34" charset="0"/>
              </a:rPr>
              <a:t>Logistic Growth Curves Parameters</a:t>
            </a:r>
            <a:endParaRPr lang="en-GB" sz="28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FCE0BEE7-5F64-4489-B47A-81CF115A4D03}"/>
              </a:ext>
            </a:extLst>
          </p:cNvPr>
          <p:cNvGraphicFramePr>
            <a:graphicFrameLocks/>
          </p:cNvGraphicFramePr>
          <p:nvPr>
            <p:extLst>
              <p:ext uri="{D42A27DB-BD31-4B8C-83A1-F6EECF244321}">
                <p14:modId xmlns:p14="http://schemas.microsoft.com/office/powerpoint/2010/main" val="4238564657"/>
              </p:ext>
            </p:extLst>
          </p:nvPr>
        </p:nvGraphicFramePr>
        <p:xfrm>
          <a:off x="142142" y="2558555"/>
          <a:ext cx="2982058" cy="3015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A4334A2-D55F-4DF7-80B8-82D6C1289132}"/>
              </a:ext>
            </a:extLst>
          </p:cNvPr>
          <p:cNvGraphicFramePr>
            <a:graphicFrameLocks/>
          </p:cNvGraphicFramePr>
          <p:nvPr>
            <p:extLst>
              <p:ext uri="{D42A27DB-BD31-4B8C-83A1-F6EECF244321}">
                <p14:modId xmlns:p14="http://schemas.microsoft.com/office/powerpoint/2010/main" val="881607852"/>
              </p:ext>
            </p:extLst>
          </p:nvPr>
        </p:nvGraphicFramePr>
        <p:xfrm>
          <a:off x="3136902" y="2567556"/>
          <a:ext cx="2982058" cy="3015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29C1D17F-7F9E-454C-859D-DE1E3EB3CFA3}"/>
              </a:ext>
            </a:extLst>
          </p:cNvPr>
          <p:cNvGraphicFramePr>
            <a:graphicFrameLocks/>
          </p:cNvGraphicFramePr>
          <p:nvPr>
            <p:extLst>
              <p:ext uri="{D42A27DB-BD31-4B8C-83A1-F6EECF244321}">
                <p14:modId xmlns:p14="http://schemas.microsoft.com/office/powerpoint/2010/main" val="1671105611"/>
              </p:ext>
            </p:extLst>
          </p:nvPr>
        </p:nvGraphicFramePr>
        <p:xfrm>
          <a:off x="6172200" y="2562952"/>
          <a:ext cx="2982058" cy="301545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BA9996C7-7AED-444A-BE50-ADA8E420ABD7}"/>
              </a:ext>
            </a:extLst>
          </p:cNvPr>
          <p:cNvSpPr txBox="1"/>
          <p:nvPr/>
        </p:nvSpPr>
        <p:spPr>
          <a:xfrm>
            <a:off x="1105981" y="2302037"/>
            <a:ext cx="1917701" cy="400110"/>
          </a:xfrm>
          <a:prstGeom prst="rect">
            <a:avLst/>
          </a:prstGeom>
          <a:noFill/>
        </p:spPr>
        <p:txBody>
          <a:bodyPr wrap="square" rtlCol="0">
            <a:spAutoFit/>
          </a:bodyPr>
          <a:lstStyle/>
          <a:p>
            <a:pPr marL="342900" indent="-342900">
              <a:buAutoNum type="alphaLcParenBoth"/>
            </a:pPr>
            <a:r>
              <a:rPr lang="en-US" sz="2000" dirty="0"/>
              <a:t>timing </a:t>
            </a:r>
          </a:p>
        </p:txBody>
      </p:sp>
      <p:sp>
        <p:nvSpPr>
          <p:cNvPr id="13" name="TextBox 12">
            <a:extLst>
              <a:ext uri="{FF2B5EF4-FFF2-40B4-BE49-F238E27FC236}">
                <a16:creationId xmlns:a16="http://schemas.microsoft.com/office/drawing/2014/main" id="{9B860248-9691-4C97-837F-A639EECF782F}"/>
              </a:ext>
            </a:extLst>
          </p:cNvPr>
          <p:cNvSpPr txBox="1"/>
          <p:nvPr/>
        </p:nvSpPr>
        <p:spPr>
          <a:xfrm>
            <a:off x="4231224" y="2302037"/>
            <a:ext cx="1143000" cy="400110"/>
          </a:xfrm>
          <a:prstGeom prst="rect">
            <a:avLst/>
          </a:prstGeom>
          <a:noFill/>
        </p:spPr>
        <p:txBody>
          <a:bodyPr wrap="square" rtlCol="0">
            <a:spAutoFit/>
          </a:bodyPr>
          <a:lstStyle/>
          <a:p>
            <a:r>
              <a:rPr lang="en-US" sz="2000" dirty="0"/>
              <a:t>(b) pace</a:t>
            </a:r>
          </a:p>
        </p:txBody>
      </p:sp>
      <p:sp>
        <p:nvSpPr>
          <p:cNvPr id="14" name="TextBox 13">
            <a:extLst>
              <a:ext uri="{FF2B5EF4-FFF2-40B4-BE49-F238E27FC236}">
                <a16:creationId xmlns:a16="http://schemas.microsoft.com/office/drawing/2014/main" id="{53D8B095-4E34-45EA-89C0-16C9B9A1622D}"/>
              </a:ext>
            </a:extLst>
          </p:cNvPr>
          <p:cNvSpPr txBox="1"/>
          <p:nvPr/>
        </p:nvSpPr>
        <p:spPr>
          <a:xfrm>
            <a:off x="7086602" y="2302037"/>
            <a:ext cx="1676398" cy="400110"/>
          </a:xfrm>
          <a:prstGeom prst="rect">
            <a:avLst/>
          </a:prstGeom>
          <a:noFill/>
        </p:spPr>
        <p:txBody>
          <a:bodyPr wrap="square" rtlCol="0">
            <a:spAutoFit/>
          </a:bodyPr>
          <a:lstStyle/>
          <a:p>
            <a:r>
              <a:rPr lang="en-US" sz="2000" dirty="0"/>
              <a:t>(c) asymptote</a:t>
            </a:r>
          </a:p>
        </p:txBody>
      </p:sp>
      <p:sp>
        <p:nvSpPr>
          <p:cNvPr id="15" name="TextBox 14">
            <a:extLst>
              <a:ext uri="{FF2B5EF4-FFF2-40B4-BE49-F238E27FC236}">
                <a16:creationId xmlns:a16="http://schemas.microsoft.com/office/drawing/2014/main" id="{224EA121-2E5F-467F-8F20-6E9C1C5CDB58}"/>
              </a:ext>
            </a:extLst>
          </p:cNvPr>
          <p:cNvSpPr txBox="1"/>
          <p:nvPr/>
        </p:nvSpPr>
        <p:spPr>
          <a:xfrm>
            <a:off x="911954" y="2748278"/>
            <a:ext cx="1907446" cy="253916"/>
          </a:xfrm>
          <a:prstGeom prst="rect">
            <a:avLst/>
          </a:prstGeom>
          <a:noFill/>
        </p:spPr>
        <p:txBody>
          <a:bodyPr wrap="square" rtlCol="0">
            <a:spAutoFit/>
          </a:bodyPr>
          <a:lstStyle/>
          <a:p>
            <a:pPr algn="ctr"/>
            <a:r>
              <a:rPr lang="en-US" sz="1050" dirty="0"/>
              <a:t>[pace and asymptote constant]</a:t>
            </a:r>
          </a:p>
        </p:txBody>
      </p:sp>
      <p:sp>
        <p:nvSpPr>
          <p:cNvPr id="16" name="TextBox 15">
            <a:extLst>
              <a:ext uri="{FF2B5EF4-FFF2-40B4-BE49-F238E27FC236}">
                <a16:creationId xmlns:a16="http://schemas.microsoft.com/office/drawing/2014/main" id="{47149EF6-2E9A-4137-B553-E340CD268D75}"/>
              </a:ext>
            </a:extLst>
          </p:cNvPr>
          <p:cNvSpPr txBox="1"/>
          <p:nvPr/>
        </p:nvSpPr>
        <p:spPr>
          <a:xfrm>
            <a:off x="3830515" y="2748278"/>
            <a:ext cx="1960685" cy="253916"/>
          </a:xfrm>
          <a:prstGeom prst="rect">
            <a:avLst/>
          </a:prstGeom>
          <a:noFill/>
        </p:spPr>
        <p:txBody>
          <a:bodyPr wrap="square" rtlCol="0">
            <a:spAutoFit/>
          </a:bodyPr>
          <a:lstStyle/>
          <a:p>
            <a:pPr algn="ctr"/>
            <a:r>
              <a:rPr lang="en-US" sz="1050" dirty="0"/>
              <a:t>[timing and asymptote constant]</a:t>
            </a:r>
          </a:p>
        </p:txBody>
      </p:sp>
      <p:sp>
        <p:nvSpPr>
          <p:cNvPr id="17" name="TextBox 16">
            <a:extLst>
              <a:ext uri="{FF2B5EF4-FFF2-40B4-BE49-F238E27FC236}">
                <a16:creationId xmlns:a16="http://schemas.microsoft.com/office/drawing/2014/main" id="{E4F60509-3C7B-4FCD-9ED2-141B80DF65CE}"/>
              </a:ext>
            </a:extLst>
          </p:cNvPr>
          <p:cNvSpPr txBox="1"/>
          <p:nvPr/>
        </p:nvSpPr>
        <p:spPr>
          <a:xfrm>
            <a:off x="7010401" y="2748278"/>
            <a:ext cx="1752600" cy="253916"/>
          </a:xfrm>
          <a:prstGeom prst="rect">
            <a:avLst/>
          </a:prstGeom>
          <a:noFill/>
        </p:spPr>
        <p:txBody>
          <a:bodyPr wrap="square" rtlCol="0">
            <a:spAutoFit/>
          </a:bodyPr>
          <a:lstStyle/>
          <a:p>
            <a:pPr algn="ctr"/>
            <a:r>
              <a:rPr lang="en-US" sz="1050" dirty="0"/>
              <a:t>[pace and timing constant]</a:t>
            </a:r>
          </a:p>
        </p:txBody>
      </p:sp>
    </p:spTree>
    <p:extLst>
      <p:ext uri="{BB962C8B-B14F-4D97-AF65-F5344CB8AC3E}">
        <p14:creationId xmlns:p14="http://schemas.microsoft.com/office/powerpoint/2010/main" val="3582171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533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b="1" dirty="0">
                <a:solidFill>
                  <a:schemeClr val="accent1">
                    <a:lumMod val="50000"/>
                  </a:schemeClr>
                </a:solidFill>
                <a:latin typeface="Arial" panose="020B0604020202020204" pitchFamily="34" charset="0"/>
                <a:cs typeface="Arial" panose="020B0604020202020204" pitchFamily="34" charset="0"/>
              </a:rPr>
              <a:t>MAKING FAMILY PLANNING COUNT PROJECT</a:t>
            </a:r>
            <a:endParaRPr lang="en-GB" sz="2400" b="1" dirty="0">
              <a:solidFill>
                <a:schemeClr val="accent1">
                  <a:lumMod val="50000"/>
                </a:schemeClr>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533400" y="914400"/>
            <a:ext cx="8153400" cy="4800600"/>
          </a:xfrm>
        </p:spPr>
        <p:txBody>
          <a:bodyPr/>
          <a:lstStyle/>
          <a:p>
            <a:pPr marL="342900" indent="-342900">
              <a:buFont typeface="Wingdings" panose="05000000000000000000" pitchFamily="2" charset="2"/>
              <a:buChar char="Ø"/>
            </a:pPr>
            <a:endParaRPr lang="en-US" sz="2000" dirty="0">
              <a:latin typeface="+mn-lt"/>
            </a:endParaRPr>
          </a:p>
          <a:p>
            <a:pPr marL="342900" indent="-342900">
              <a:buFont typeface="Wingdings" panose="05000000000000000000" pitchFamily="2" charset="2"/>
              <a:buChar char="Ø"/>
            </a:pPr>
            <a:r>
              <a:rPr lang="en-US" sz="2000" dirty="0">
                <a:latin typeface="+mn-lt"/>
              </a:rPr>
              <a:t>Project of the </a:t>
            </a:r>
            <a:r>
              <a:rPr lang="en-US" sz="2000" b="1" dirty="0">
                <a:latin typeface="+mn-lt"/>
              </a:rPr>
              <a:t>United Nations Population Division </a:t>
            </a:r>
            <a:r>
              <a:rPr lang="en-US" sz="2000" dirty="0">
                <a:latin typeface="+mn-lt"/>
              </a:rPr>
              <a:t>funded by the Bill and Melinda Gates Foundation (2015-2017, 2018-2020)</a:t>
            </a:r>
          </a:p>
          <a:p>
            <a:pPr marL="342900" indent="-342900">
              <a:buFont typeface="Wingdings" panose="05000000000000000000" pitchFamily="2" charset="2"/>
              <a:buChar char="Ø"/>
            </a:pPr>
            <a:r>
              <a:rPr lang="en-US" sz="2000" dirty="0">
                <a:latin typeface="+mn-lt"/>
              </a:rPr>
              <a:t>Improve the global community’s ability to </a:t>
            </a:r>
            <a:r>
              <a:rPr lang="en-US" sz="2000" b="1" dirty="0">
                <a:latin typeface="+mn-lt"/>
              </a:rPr>
              <a:t>track progress </a:t>
            </a:r>
            <a:r>
              <a:rPr lang="en-US" sz="2000" dirty="0">
                <a:latin typeface="+mn-lt"/>
              </a:rPr>
              <a:t>in meeting the demand for family planning</a:t>
            </a:r>
          </a:p>
          <a:p>
            <a:pPr marL="342900" indent="-342900">
              <a:buFont typeface="Wingdings" panose="05000000000000000000" pitchFamily="2" charset="2"/>
              <a:buChar char="Ø"/>
            </a:pPr>
            <a:r>
              <a:rPr lang="en-US" sz="2000" dirty="0">
                <a:latin typeface="+mn-lt"/>
              </a:rPr>
              <a:t>Produce estimates and projections of key family planning indicators for all women, by age groups and marital status for </a:t>
            </a:r>
            <a:r>
              <a:rPr lang="en-US" sz="2000" b="1" dirty="0">
                <a:latin typeface="+mn-lt"/>
              </a:rPr>
              <a:t>all countries of the world</a:t>
            </a:r>
          </a:p>
          <a:p>
            <a:pPr marL="342900" indent="-342900">
              <a:buFont typeface="Wingdings" panose="05000000000000000000" pitchFamily="2" charset="2"/>
              <a:buChar char="Ø"/>
            </a:pPr>
            <a:r>
              <a:rPr lang="en-US" sz="2000" dirty="0">
                <a:latin typeface="+mn-lt"/>
              </a:rPr>
              <a:t>Improve the accessibility and transparency of </a:t>
            </a:r>
            <a:r>
              <a:rPr lang="en-US" sz="2000" b="1" dirty="0">
                <a:latin typeface="+mn-lt"/>
              </a:rPr>
              <a:t>demographic data </a:t>
            </a:r>
            <a:r>
              <a:rPr lang="en-US" sz="2000" dirty="0">
                <a:latin typeface="+mn-lt"/>
              </a:rPr>
              <a:t>required for </a:t>
            </a:r>
            <a:r>
              <a:rPr lang="en-US" sz="2000" dirty="0" err="1">
                <a:latin typeface="+mn-lt"/>
              </a:rPr>
              <a:t>analysing</a:t>
            </a:r>
            <a:r>
              <a:rPr lang="en-US" sz="2000" dirty="0">
                <a:latin typeface="+mn-lt"/>
              </a:rPr>
              <a:t> the impact of family planning programs</a:t>
            </a:r>
          </a:p>
          <a:p>
            <a:pPr marL="342900" indent="-342900">
              <a:buFont typeface="Wingdings" panose="05000000000000000000" pitchFamily="2" charset="2"/>
              <a:buChar char="Ø"/>
            </a:pPr>
            <a:r>
              <a:rPr lang="en-US" dirty="0">
                <a:latin typeface="+mn-lt"/>
              </a:rPr>
              <a:t>Collaboration with </a:t>
            </a:r>
            <a:r>
              <a:rPr lang="en-US" b="1" dirty="0" err="1">
                <a:latin typeface="+mn-lt"/>
              </a:rPr>
              <a:t>Avenir</a:t>
            </a:r>
            <a:r>
              <a:rPr lang="en-US" b="1" dirty="0">
                <a:latin typeface="+mn-lt"/>
              </a:rPr>
              <a:t> Health/Track20</a:t>
            </a:r>
            <a:r>
              <a:rPr lang="en-US" dirty="0">
                <a:latin typeface="+mn-lt"/>
              </a:rPr>
              <a:t> and the </a:t>
            </a:r>
            <a:r>
              <a:rPr lang="en-US" b="1" dirty="0">
                <a:latin typeface="+mn-lt"/>
              </a:rPr>
              <a:t>University of </a:t>
            </a:r>
            <a:r>
              <a:rPr lang="en-US" b="1" dirty="0" err="1">
                <a:latin typeface="+mn-lt"/>
              </a:rPr>
              <a:t>Massachussets</a:t>
            </a:r>
            <a:r>
              <a:rPr lang="en-US" b="1" dirty="0">
                <a:latin typeface="+mn-lt"/>
              </a:rPr>
              <a:t> </a:t>
            </a:r>
            <a:r>
              <a:rPr lang="en-US" dirty="0">
                <a:latin typeface="+mn-lt"/>
              </a:rPr>
              <a:t>to ensure consistency of methods and data used</a:t>
            </a:r>
            <a:endParaRPr lang="en-US" sz="2000" dirty="0">
              <a:latin typeface="+mn-lt"/>
            </a:endParaRPr>
          </a:p>
        </p:txBody>
      </p:sp>
      <p:sp>
        <p:nvSpPr>
          <p:cNvPr id="3" name="Rectangle 2">
            <a:extLst>
              <a:ext uri="{FF2B5EF4-FFF2-40B4-BE49-F238E27FC236}">
                <a16:creationId xmlns:a16="http://schemas.microsoft.com/office/drawing/2014/main" id="{704913C0-CCD0-4944-AC23-07E228A46A43}"/>
              </a:ext>
            </a:extLst>
          </p:cNvPr>
          <p:cNvSpPr/>
          <p:nvPr/>
        </p:nvSpPr>
        <p:spPr>
          <a:xfrm>
            <a:off x="2209800" y="4916269"/>
            <a:ext cx="5410200" cy="646331"/>
          </a:xfrm>
          <a:prstGeom prst="rect">
            <a:avLst/>
          </a:prstGeom>
        </p:spPr>
        <p:txBody>
          <a:bodyPr wrap="square">
            <a:spAutoFit/>
          </a:bodyPr>
          <a:lstStyle/>
          <a:p>
            <a:r>
              <a:rPr lang="en-GB" dirty="0">
                <a:latin typeface="Arial Narrow" panose="020B0606020202030204" pitchFamily="34" charset="0"/>
                <a:hlinkClick r:id="rId3"/>
              </a:rPr>
              <a:t>https://www.un.org/en/development/desa/population/projects/making-family-planning-count/index.asp</a:t>
            </a:r>
            <a:r>
              <a:rPr lang="en-GB" dirty="0">
                <a:latin typeface="Arial Narrow" panose="020B0606020202030204" pitchFamily="34" charset="0"/>
              </a:rPr>
              <a:t> </a:t>
            </a:r>
          </a:p>
        </p:txBody>
      </p:sp>
    </p:spTree>
    <p:extLst>
      <p:ext uri="{BB962C8B-B14F-4D97-AF65-F5344CB8AC3E}">
        <p14:creationId xmlns:p14="http://schemas.microsoft.com/office/powerpoint/2010/main" val="615347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3424548" cy="3657600"/>
          </a:xfrm>
        </p:spPr>
        <p:txBody>
          <a:bodyPr/>
          <a:lstStyle/>
          <a:p>
            <a:r>
              <a:rPr lang="en-US" dirty="0"/>
              <a:t>Adding autocorrelated distortions completes the model.</a:t>
            </a:r>
          </a:p>
          <a:p>
            <a:endParaRPr lang="en-US" dirty="0"/>
          </a:p>
          <a:p>
            <a:r>
              <a:rPr lang="en-US" dirty="0"/>
              <a:t>T</a:t>
            </a:r>
            <a:r>
              <a:rPr lang="en-GB" dirty="0" err="1"/>
              <a:t>hese</a:t>
            </a:r>
            <a:r>
              <a:rPr lang="en-GB" dirty="0"/>
              <a:t> allow for deviations from the systematic trend.</a:t>
            </a:r>
          </a:p>
          <a:p>
            <a:pPr marL="342900" indent="-342900">
              <a:buFont typeface="Arial" charset="0"/>
              <a:buChar char="•"/>
            </a:pPr>
            <a:endParaRPr lang="en-GB" dirty="0"/>
          </a:p>
        </p:txBody>
      </p:sp>
      <p:sp>
        <p:nvSpPr>
          <p:cNvPr id="3" name="Title 1"/>
          <p:cNvSpPr txBox="1">
            <a:spLocks/>
          </p:cNvSpPr>
          <p:nvPr/>
        </p:nvSpPr>
        <p:spPr>
          <a:xfrm>
            <a:off x="457200" y="304800"/>
            <a:ext cx="8229600" cy="914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a:solidFill>
                  <a:schemeClr val="accent1">
                    <a:lumMod val="50000"/>
                  </a:schemeClr>
                </a:solidFill>
                <a:latin typeface="Arial" panose="020B0604020202020204" pitchFamily="34" charset="0"/>
                <a:cs typeface="Arial" panose="020B0604020202020204" pitchFamily="34" charset="0"/>
              </a:rPr>
              <a:t>Logistic Growth Curves with Distortions</a:t>
            </a:r>
            <a:endParaRPr lang="en-GB" sz="2800" b="1" dirty="0">
              <a:solidFill>
                <a:schemeClr val="accent1">
                  <a:lumMod val="50000"/>
                </a:schemeClr>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90599"/>
            <a:ext cx="5033652" cy="487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46955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143000"/>
            <a:ext cx="8153400" cy="2667000"/>
          </a:xfrm>
        </p:spPr>
        <p:txBody>
          <a:bodyPr/>
          <a:lstStyle/>
          <a:p>
            <a:pPr marL="342900" indent="-342900" eaLnBrk="1" hangingPunct="1">
              <a:spcAft>
                <a:spcPts val="600"/>
              </a:spcAft>
              <a:buFont typeface="Wingdings" panose="05000000000000000000" pitchFamily="2" charset="2"/>
              <a:buChar char="Ø"/>
              <a:defRPr/>
            </a:pPr>
            <a:r>
              <a:rPr lang="en-US" altLang="en-US" b="1" dirty="0">
                <a:solidFill>
                  <a:schemeClr val="tx2">
                    <a:lumMod val="75000"/>
                  </a:schemeClr>
                </a:solidFill>
              </a:rPr>
              <a:t>Many observations? </a:t>
            </a:r>
          </a:p>
          <a:p>
            <a:pPr lvl="1" eaLnBrk="1" hangingPunct="1">
              <a:spcAft>
                <a:spcPts val="600"/>
              </a:spcAft>
              <a:defRPr/>
            </a:pPr>
            <a:r>
              <a:rPr lang="en-US" altLang="en-US" dirty="0">
                <a:solidFill>
                  <a:schemeClr val="tx2">
                    <a:lumMod val="75000"/>
                  </a:schemeClr>
                </a:solidFill>
              </a:rPr>
              <a:t>Estimate driven by country data</a:t>
            </a:r>
          </a:p>
          <a:p>
            <a:pPr marL="342900" indent="-342900" eaLnBrk="1" hangingPunct="1">
              <a:spcAft>
                <a:spcPts val="600"/>
              </a:spcAft>
              <a:buFont typeface="Wingdings" panose="05000000000000000000" pitchFamily="2" charset="2"/>
              <a:buChar char="Ø"/>
              <a:defRPr/>
            </a:pPr>
            <a:r>
              <a:rPr lang="en-US" altLang="en-US" b="1" dirty="0">
                <a:solidFill>
                  <a:schemeClr val="tx2">
                    <a:lumMod val="75000"/>
                  </a:schemeClr>
                </a:solidFill>
              </a:rPr>
              <a:t>Few or no observations? </a:t>
            </a:r>
          </a:p>
          <a:p>
            <a:pPr lvl="1" eaLnBrk="1" hangingPunct="1">
              <a:spcAft>
                <a:spcPts val="600"/>
              </a:spcAft>
              <a:defRPr/>
            </a:pPr>
            <a:r>
              <a:rPr lang="en-US" altLang="en-US" dirty="0">
                <a:solidFill>
                  <a:schemeClr val="tx2">
                    <a:lumMod val="75000"/>
                  </a:schemeClr>
                </a:solidFill>
              </a:rPr>
              <a:t>Estimate driven by estimates within the sub-region</a:t>
            </a:r>
          </a:p>
          <a:p>
            <a:pPr lvl="1" eaLnBrk="1" hangingPunct="1">
              <a:spcAft>
                <a:spcPts val="600"/>
              </a:spcAft>
              <a:defRPr/>
            </a:pPr>
            <a:endParaRPr lang="en-US" altLang="en-US" dirty="0">
              <a:solidFill>
                <a:schemeClr val="tx2">
                  <a:lumMod val="75000"/>
                </a:schemeClr>
              </a:solidFill>
            </a:endParaRPr>
          </a:p>
          <a:p>
            <a:pPr marL="342900" indent="-342900">
              <a:buFont typeface="Wingdings" panose="05000000000000000000" pitchFamily="2" charset="2"/>
              <a:buChar char="Ø"/>
            </a:pPr>
            <a:r>
              <a:rPr lang="en-US" dirty="0"/>
              <a:t>Different geographic hierarchies for married and unmarried women</a:t>
            </a:r>
            <a:endParaRPr lang="en-US" altLang="en-US" dirty="0">
              <a:solidFill>
                <a:schemeClr val="tx2">
                  <a:lumMod val="75000"/>
                </a:schemeClr>
              </a:solidFill>
            </a:endParaRPr>
          </a:p>
          <a:p>
            <a:pPr marL="800100" lvl="1" indent="-342900">
              <a:buFont typeface="Arial" charset="0"/>
              <a:buChar char="•"/>
            </a:pPr>
            <a:endParaRPr lang="en-GB" dirty="0"/>
          </a:p>
          <a:p>
            <a:pPr marL="342900" indent="-342900">
              <a:buFont typeface="Arial" charset="0"/>
              <a:buChar char="•"/>
            </a:pPr>
            <a:endParaRPr lang="en-GB" dirty="0"/>
          </a:p>
        </p:txBody>
      </p:sp>
      <p:sp>
        <p:nvSpPr>
          <p:cNvPr id="3" name="Title 1"/>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800" b="1" dirty="0">
                <a:solidFill>
                  <a:schemeClr val="accent1">
                    <a:lumMod val="50000"/>
                  </a:schemeClr>
                </a:solidFill>
                <a:latin typeface="Arial" panose="020B0604020202020204" pitchFamily="34" charset="0"/>
                <a:cs typeface="Arial" panose="020B0604020202020204" pitchFamily="34" charset="0"/>
              </a:rPr>
              <a:t>Why hierarchical model?</a:t>
            </a:r>
          </a:p>
        </p:txBody>
      </p:sp>
      <p:sp>
        <p:nvSpPr>
          <p:cNvPr id="5" name="Content Placeholder 1">
            <a:extLst>
              <a:ext uri="{FF2B5EF4-FFF2-40B4-BE49-F238E27FC236}">
                <a16:creationId xmlns:a16="http://schemas.microsoft.com/office/drawing/2014/main" id="{04ABA558-828A-45F7-B313-2C48B26A769D}"/>
              </a:ext>
            </a:extLst>
          </p:cNvPr>
          <p:cNvSpPr txBox="1">
            <a:spLocks/>
          </p:cNvSpPr>
          <p:nvPr/>
        </p:nvSpPr>
        <p:spPr>
          <a:xfrm>
            <a:off x="762000" y="3819525"/>
            <a:ext cx="3829050" cy="1971675"/>
          </a:xfrm>
          <a:prstGeom prst="rect">
            <a:avLst/>
          </a:prstGeom>
        </p:spPr>
        <p:txBody>
          <a:bodyPr/>
          <a:lstStyle>
            <a:lvl1pPr marL="0" indent="0" algn="l" rtl="0" eaLnBrk="0" fontAlgn="base" hangingPunct="0">
              <a:spcBef>
                <a:spcPct val="20000"/>
              </a:spcBef>
              <a:spcAft>
                <a:spcPct val="0"/>
              </a:spcAft>
              <a:buFont typeface="Arial" charset="0"/>
              <a:buNone/>
              <a:defRPr sz="2000" b="0" i="0" kern="1200" baseline="0">
                <a:solidFill>
                  <a:schemeClr val="accent1">
                    <a:lumMod val="50000"/>
                  </a:schemeClr>
                </a:solidFill>
                <a:latin typeface="+mn-lt"/>
                <a:ea typeface="Arial" charset="0"/>
                <a:cs typeface="Arial" charset="0"/>
              </a:defRPr>
            </a:lvl1pPr>
            <a:lvl2pPr marL="457200" indent="0" algn="l" rtl="0" eaLnBrk="0" fontAlgn="base" hangingPunct="0">
              <a:spcBef>
                <a:spcPct val="20000"/>
              </a:spcBef>
              <a:spcAft>
                <a:spcPct val="0"/>
              </a:spcAft>
              <a:buFont typeface="+mj-lt"/>
              <a:buNone/>
              <a:defRPr sz="2000" b="0" i="0" kern="1200">
                <a:solidFill>
                  <a:schemeClr val="accent1">
                    <a:lumMod val="50000"/>
                  </a:schemeClr>
                </a:solidFill>
                <a:latin typeface="+mn-lt"/>
                <a:ea typeface="Arial" charset="0"/>
                <a:cs typeface="Arial" charset="0"/>
              </a:defRPr>
            </a:lvl2pPr>
            <a:lvl3pPr marL="914400" indent="0" algn="l" rtl="0" eaLnBrk="0" fontAlgn="base" hangingPunct="0">
              <a:spcBef>
                <a:spcPct val="20000"/>
              </a:spcBef>
              <a:spcAft>
                <a:spcPct val="0"/>
              </a:spcAft>
              <a:buFont typeface="+mj-lt"/>
              <a:buNone/>
              <a:defRPr sz="2000" b="0" i="0" kern="1200">
                <a:solidFill>
                  <a:schemeClr val="accent1">
                    <a:lumMod val="50000"/>
                  </a:schemeClr>
                </a:solidFill>
                <a:latin typeface="+mn-lt"/>
                <a:ea typeface="Arial" charset="0"/>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spcAft>
                <a:spcPts val="600"/>
              </a:spcAft>
              <a:defRPr/>
            </a:pPr>
            <a:r>
              <a:rPr lang="en-US" b="1" dirty="0"/>
              <a:t>Married model:</a:t>
            </a:r>
          </a:p>
          <a:p>
            <a:pPr marL="342900" indent="-342900">
              <a:buFont typeface="Wingdings" panose="05000000000000000000" pitchFamily="2" charset="2"/>
              <a:buChar char="Ø"/>
            </a:pPr>
            <a:r>
              <a:rPr lang="en-US" dirty="0"/>
              <a:t>World level</a:t>
            </a:r>
          </a:p>
          <a:p>
            <a:pPr marL="342900" indent="-342900">
              <a:buFont typeface="Wingdings" panose="05000000000000000000" pitchFamily="2" charset="2"/>
              <a:buChar char="Ø"/>
            </a:pPr>
            <a:r>
              <a:rPr lang="en-US" dirty="0"/>
              <a:t>Major region (e.g., Africa)</a:t>
            </a:r>
          </a:p>
          <a:p>
            <a:pPr marL="342900" indent="-342900">
              <a:buFont typeface="Wingdings" panose="05000000000000000000" pitchFamily="2" charset="2"/>
              <a:buChar char="Ø"/>
            </a:pPr>
            <a:r>
              <a:rPr lang="en-US" dirty="0" err="1"/>
              <a:t>Subregion</a:t>
            </a:r>
            <a:r>
              <a:rPr lang="en-US" dirty="0"/>
              <a:t> (e.g., Eastern Africa)</a:t>
            </a:r>
          </a:p>
          <a:p>
            <a:pPr marL="342900" indent="-342900">
              <a:buFont typeface="Wingdings" panose="05000000000000000000" pitchFamily="2" charset="2"/>
              <a:buChar char="Ø"/>
            </a:pPr>
            <a:r>
              <a:rPr lang="en-US" dirty="0"/>
              <a:t>Country (e.g., Kenya)</a:t>
            </a:r>
          </a:p>
          <a:p>
            <a:pPr lvl="1" eaLnBrk="1" hangingPunct="1">
              <a:spcAft>
                <a:spcPts val="600"/>
              </a:spcAft>
              <a:defRPr/>
            </a:pPr>
            <a:endParaRPr lang="en-US" altLang="en-US" dirty="0">
              <a:solidFill>
                <a:schemeClr val="tx2">
                  <a:lumMod val="75000"/>
                </a:schemeClr>
              </a:solidFill>
            </a:endParaRPr>
          </a:p>
          <a:p>
            <a:pPr marL="800100" lvl="1" indent="-342900">
              <a:buFont typeface="Arial" charset="0"/>
              <a:buChar char="•"/>
            </a:pPr>
            <a:endParaRPr lang="en-GB" dirty="0"/>
          </a:p>
          <a:p>
            <a:pPr marL="342900" indent="-342900">
              <a:buFont typeface="Arial" charset="0"/>
              <a:buChar char="•"/>
            </a:pPr>
            <a:endParaRPr lang="en-GB" dirty="0"/>
          </a:p>
        </p:txBody>
      </p:sp>
      <p:sp>
        <p:nvSpPr>
          <p:cNvPr id="6" name="Content Placeholder 1">
            <a:extLst>
              <a:ext uri="{FF2B5EF4-FFF2-40B4-BE49-F238E27FC236}">
                <a16:creationId xmlns:a16="http://schemas.microsoft.com/office/drawing/2014/main" id="{3501056B-0955-4502-AD60-D0424678DB31}"/>
              </a:ext>
            </a:extLst>
          </p:cNvPr>
          <p:cNvSpPr txBox="1">
            <a:spLocks/>
          </p:cNvSpPr>
          <p:nvPr/>
        </p:nvSpPr>
        <p:spPr>
          <a:xfrm>
            <a:off x="4876800" y="3819525"/>
            <a:ext cx="3962400" cy="1971675"/>
          </a:xfrm>
          <a:prstGeom prst="rect">
            <a:avLst/>
          </a:prstGeom>
        </p:spPr>
        <p:txBody>
          <a:bodyPr/>
          <a:lstStyle>
            <a:lvl1pPr marL="0" indent="0" algn="l" rtl="0" eaLnBrk="0" fontAlgn="base" hangingPunct="0">
              <a:spcBef>
                <a:spcPct val="20000"/>
              </a:spcBef>
              <a:spcAft>
                <a:spcPct val="0"/>
              </a:spcAft>
              <a:buFont typeface="Arial" charset="0"/>
              <a:buNone/>
              <a:defRPr sz="2000" b="0" i="0" kern="1200" baseline="0">
                <a:solidFill>
                  <a:schemeClr val="accent1">
                    <a:lumMod val="50000"/>
                  </a:schemeClr>
                </a:solidFill>
                <a:latin typeface="+mn-lt"/>
                <a:ea typeface="Arial" charset="0"/>
                <a:cs typeface="Arial" charset="0"/>
              </a:defRPr>
            </a:lvl1pPr>
            <a:lvl2pPr marL="457200" indent="0" algn="l" rtl="0" eaLnBrk="0" fontAlgn="base" hangingPunct="0">
              <a:spcBef>
                <a:spcPct val="20000"/>
              </a:spcBef>
              <a:spcAft>
                <a:spcPct val="0"/>
              </a:spcAft>
              <a:buFont typeface="+mj-lt"/>
              <a:buNone/>
              <a:defRPr sz="2000" b="0" i="0" kern="1200">
                <a:solidFill>
                  <a:schemeClr val="accent1">
                    <a:lumMod val="50000"/>
                  </a:schemeClr>
                </a:solidFill>
                <a:latin typeface="+mn-lt"/>
                <a:ea typeface="Arial" charset="0"/>
                <a:cs typeface="Arial" charset="0"/>
              </a:defRPr>
            </a:lvl2pPr>
            <a:lvl3pPr marL="914400" indent="0" algn="l" rtl="0" eaLnBrk="0" fontAlgn="base" hangingPunct="0">
              <a:spcBef>
                <a:spcPct val="20000"/>
              </a:spcBef>
              <a:spcAft>
                <a:spcPct val="0"/>
              </a:spcAft>
              <a:buFont typeface="+mj-lt"/>
              <a:buNone/>
              <a:defRPr sz="2000" b="0" i="0" kern="1200">
                <a:solidFill>
                  <a:schemeClr val="accent1">
                    <a:lumMod val="50000"/>
                  </a:schemeClr>
                </a:solidFill>
                <a:latin typeface="+mn-lt"/>
                <a:ea typeface="Arial" charset="0"/>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spcAft>
                <a:spcPts val="600"/>
              </a:spcAft>
              <a:defRPr/>
            </a:pPr>
            <a:r>
              <a:rPr lang="en-US" b="1" dirty="0"/>
              <a:t>Unmarried model:</a:t>
            </a:r>
          </a:p>
          <a:p>
            <a:pPr marL="342900" indent="-342900">
              <a:buFont typeface="Wingdings" panose="05000000000000000000" pitchFamily="2" charset="2"/>
              <a:buChar char="Ø"/>
            </a:pPr>
            <a:r>
              <a:rPr lang="en-US" dirty="0"/>
              <a:t>World level</a:t>
            </a:r>
          </a:p>
          <a:p>
            <a:pPr marL="342900" indent="-342900">
              <a:buFont typeface="Wingdings" panose="05000000000000000000" pitchFamily="2" charset="2"/>
              <a:buChar char="Ø"/>
            </a:pPr>
            <a:r>
              <a:rPr lang="en-US" dirty="0"/>
              <a:t>Subregion (e.g., Eastern Africa)</a:t>
            </a:r>
          </a:p>
          <a:p>
            <a:pPr marL="342900" indent="-342900">
              <a:buFont typeface="Wingdings" panose="05000000000000000000" pitchFamily="2" charset="2"/>
              <a:buChar char="Ø"/>
            </a:pPr>
            <a:r>
              <a:rPr lang="en-US" dirty="0"/>
              <a:t>Sexual activity level (e.g., low)</a:t>
            </a:r>
          </a:p>
          <a:p>
            <a:pPr marL="342900" indent="-342900">
              <a:buFont typeface="Wingdings" panose="05000000000000000000" pitchFamily="2" charset="2"/>
              <a:buChar char="Ø"/>
            </a:pPr>
            <a:r>
              <a:rPr lang="en-US" dirty="0"/>
              <a:t>Country (e.g., Kenya)</a:t>
            </a:r>
          </a:p>
          <a:p>
            <a:pPr lvl="1" eaLnBrk="1" hangingPunct="1">
              <a:spcAft>
                <a:spcPts val="600"/>
              </a:spcAft>
              <a:defRPr/>
            </a:pPr>
            <a:endParaRPr lang="en-US" altLang="en-US" dirty="0">
              <a:solidFill>
                <a:schemeClr val="tx2">
                  <a:lumMod val="75000"/>
                </a:schemeClr>
              </a:solidFill>
            </a:endParaRPr>
          </a:p>
          <a:p>
            <a:pPr marL="800100" lvl="1" indent="-342900">
              <a:buFont typeface="Arial" charset="0"/>
              <a:buChar char="•"/>
            </a:pPr>
            <a:endParaRPr lang="en-GB" dirty="0"/>
          </a:p>
          <a:p>
            <a:pPr marL="342900" indent="-342900">
              <a:buFont typeface="Arial" charset="0"/>
              <a:buChar char="•"/>
            </a:pPr>
            <a:endParaRPr lang="en-GB" dirty="0"/>
          </a:p>
        </p:txBody>
      </p:sp>
    </p:spTree>
    <p:extLst>
      <p:ext uri="{BB962C8B-B14F-4D97-AF65-F5344CB8AC3E}">
        <p14:creationId xmlns:p14="http://schemas.microsoft.com/office/powerpoint/2010/main" val="1881601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800" b="1" dirty="0">
                <a:solidFill>
                  <a:schemeClr val="accent1">
                    <a:lumMod val="50000"/>
                  </a:schemeClr>
                </a:solidFill>
                <a:latin typeface="Arial" panose="020B0604020202020204" pitchFamily="34" charset="0"/>
                <a:cs typeface="Arial" panose="020B0604020202020204" pitchFamily="34" charset="0"/>
              </a:rPr>
              <a:t>Hierarchical model for married women</a:t>
            </a:r>
          </a:p>
        </p:txBody>
      </p:sp>
      <p:pic>
        <p:nvPicPr>
          <p:cNvPr id="7" name="Picture 6">
            <a:extLst>
              <a:ext uri="{FF2B5EF4-FFF2-40B4-BE49-F238E27FC236}">
                <a16:creationId xmlns:a16="http://schemas.microsoft.com/office/drawing/2014/main" id="{4306E8F9-3447-459B-B64C-40E3C1710A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00" t="19448" r="6666" b="24004"/>
          <a:stretch/>
        </p:blipFill>
        <p:spPr>
          <a:xfrm>
            <a:off x="226194" y="914400"/>
            <a:ext cx="8831652" cy="4724400"/>
          </a:xfrm>
          <a:prstGeom prst="rect">
            <a:avLst/>
          </a:prstGeom>
        </p:spPr>
      </p:pic>
      <p:sp>
        <p:nvSpPr>
          <p:cNvPr id="11" name="TextBox 10">
            <a:extLst>
              <a:ext uri="{FF2B5EF4-FFF2-40B4-BE49-F238E27FC236}">
                <a16:creationId xmlns:a16="http://schemas.microsoft.com/office/drawing/2014/main" id="{ACA9D33C-C176-4E9F-985B-D38DCFA70DB9}"/>
              </a:ext>
            </a:extLst>
          </p:cNvPr>
          <p:cNvSpPr txBox="1"/>
          <p:nvPr/>
        </p:nvSpPr>
        <p:spPr>
          <a:xfrm>
            <a:off x="28575" y="3341221"/>
            <a:ext cx="2286000" cy="830997"/>
          </a:xfrm>
          <a:prstGeom prst="rect">
            <a:avLst/>
          </a:prstGeom>
          <a:noFill/>
        </p:spPr>
        <p:txBody>
          <a:bodyPr wrap="square" rtlCol="0">
            <a:spAutoFit/>
          </a:bodyPr>
          <a:lstStyle/>
          <a:p>
            <a:r>
              <a:rPr lang="en-US" sz="1200" dirty="0">
                <a:solidFill>
                  <a:schemeClr val="tx1">
                    <a:lumMod val="75000"/>
                    <a:lumOff val="25000"/>
                  </a:schemeClr>
                </a:solidFill>
                <a:latin typeface="Arial Narrow" panose="020B0606020202030204" pitchFamily="34" charset="0"/>
              </a:rPr>
              <a:t>Latin America &amp; the Caribbean</a:t>
            </a:r>
          </a:p>
          <a:p>
            <a:pPr marL="182880" lvl="1"/>
            <a:r>
              <a:rPr lang="en-US" sz="1200" dirty="0">
                <a:solidFill>
                  <a:schemeClr val="tx1">
                    <a:lumMod val="75000"/>
                    <a:lumOff val="25000"/>
                  </a:schemeClr>
                </a:solidFill>
                <a:latin typeface="Arial Narrow" panose="020B0606020202030204" pitchFamily="34" charset="0"/>
              </a:rPr>
              <a:t>Central America</a:t>
            </a:r>
          </a:p>
          <a:p>
            <a:pPr marL="182880" lvl="1"/>
            <a:r>
              <a:rPr lang="en-US" sz="1200" dirty="0">
                <a:solidFill>
                  <a:schemeClr val="tx1">
                    <a:lumMod val="75000"/>
                    <a:lumOff val="25000"/>
                  </a:schemeClr>
                </a:solidFill>
                <a:latin typeface="Arial Narrow" panose="020B0606020202030204" pitchFamily="34" charset="0"/>
              </a:rPr>
              <a:t>Caribbean</a:t>
            </a:r>
          </a:p>
          <a:p>
            <a:pPr marL="182880" lvl="1"/>
            <a:r>
              <a:rPr lang="en-US" sz="1200" dirty="0">
                <a:solidFill>
                  <a:schemeClr val="tx1">
                    <a:lumMod val="75000"/>
                    <a:lumOff val="25000"/>
                  </a:schemeClr>
                </a:solidFill>
                <a:latin typeface="Arial Narrow" panose="020B0606020202030204" pitchFamily="34" charset="0"/>
              </a:rPr>
              <a:t>South America</a:t>
            </a:r>
          </a:p>
        </p:txBody>
      </p:sp>
      <p:sp>
        <p:nvSpPr>
          <p:cNvPr id="12" name="TextBox 11">
            <a:extLst>
              <a:ext uri="{FF2B5EF4-FFF2-40B4-BE49-F238E27FC236}">
                <a16:creationId xmlns:a16="http://schemas.microsoft.com/office/drawing/2014/main" id="{8635979A-6505-4D69-8D6D-345AE032968C}"/>
              </a:ext>
            </a:extLst>
          </p:cNvPr>
          <p:cNvSpPr txBox="1"/>
          <p:nvPr/>
        </p:nvSpPr>
        <p:spPr>
          <a:xfrm>
            <a:off x="608397" y="1003339"/>
            <a:ext cx="2286000" cy="276999"/>
          </a:xfrm>
          <a:prstGeom prst="rect">
            <a:avLst/>
          </a:prstGeom>
          <a:noFill/>
        </p:spPr>
        <p:txBody>
          <a:bodyPr wrap="square" rtlCol="0">
            <a:spAutoFit/>
          </a:bodyPr>
          <a:lstStyle/>
          <a:p>
            <a:r>
              <a:rPr lang="en-US" sz="1200" dirty="0">
                <a:solidFill>
                  <a:schemeClr val="tx1">
                    <a:lumMod val="75000"/>
                    <a:lumOff val="25000"/>
                  </a:schemeClr>
                </a:solidFill>
                <a:latin typeface="Arial Narrow" panose="020B0606020202030204" pitchFamily="34" charset="0"/>
              </a:rPr>
              <a:t>Northern America</a:t>
            </a:r>
          </a:p>
        </p:txBody>
      </p:sp>
      <p:sp>
        <p:nvSpPr>
          <p:cNvPr id="13" name="TextBox 12">
            <a:extLst>
              <a:ext uri="{FF2B5EF4-FFF2-40B4-BE49-F238E27FC236}">
                <a16:creationId xmlns:a16="http://schemas.microsoft.com/office/drawing/2014/main" id="{4C7B2B23-A224-4A28-A48E-5261381ED0B2}"/>
              </a:ext>
            </a:extLst>
          </p:cNvPr>
          <p:cNvSpPr txBox="1"/>
          <p:nvPr/>
        </p:nvSpPr>
        <p:spPr>
          <a:xfrm>
            <a:off x="3276600" y="3572054"/>
            <a:ext cx="2286000" cy="1200329"/>
          </a:xfrm>
          <a:prstGeom prst="rect">
            <a:avLst/>
          </a:prstGeom>
          <a:noFill/>
        </p:spPr>
        <p:txBody>
          <a:bodyPr wrap="square" rtlCol="0">
            <a:spAutoFit/>
          </a:bodyPr>
          <a:lstStyle/>
          <a:p>
            <a:r>
              <a:rPr lang="en-US" sz="1200" dirty="0">
                <a:solidFill>
                  <a:schemeClr val="tx1">
                    <a:lumMod val="75000"/>
                    <a:lumOff val="25000"/>
                  </a:schemeClr>
                </a:solidFill>
                <a:latin typeface="Arial Narrow" panose="020B0606020202030204" pitchFamily="34" charset="0"/>
              </a:rPr>
              <a:t>Africa</a:t>
            </a:r>
          </a:p>
          <a:p>
            <a:pPr marL="182880" lvl="1"/>
            <a:r>
              <a:rPr lang="en-US" sz="1200" dirty="0">
                <a:solidFill>
                  <a:schemeClr val="tx1">
                    <a:lumMod val="75000"/>
                    <a:lumOff val="25000"/>
                  </a:schemeClr>
                </a:solidFill>
                <a:latin typeface="Arial Narrow" panose="020B0606020202030204" pitchFamily="34" charset="0"/>
              </a:rPr>
              <a:t>Northern Africa</a:t>
            </a:r>
          </a:p>
          <a:p>
            <a:pPr marL="182880" lvl="1"/>
            <a:r>
              <a:rPr lang="en-US" sz="1200" dirty="0">
                <a:solidFill>
                  <a:schemeClr val="tx1">
                    <a:lumMod val="75000"/>
                    <a:lumOff val="25000"/>
                  </a:schemeClr>
                </a:solidFill>
                <a:latin typeface="Arial Narrow" panose="020B0606020202030204" pitchFamily="34" charset="0"/>
              </a:rPr>
              <a:t>Western Africa</a:t>
            </a:r>
          </a:p>
          <a:p>
            <a:pPr marL="182880" lvl="1"/>
            <a:r>
              <a:rPr lang="en-US" sz="1200" dirty="0">
                <a:solidFill>
                  <a:schemeClr val="tx1">
                    <a:lumMod val="75000"/>
                    <a:lumOff val="25000"/>
                  </a:schemeClr>
                </a:solidFill>
                <a:latin typeface="Arial Narrow" panose="020B0606020202030204" pitchFamily="34" charset="0"/>
              </a:rPr>
              <a:t>Central Africa</a:t>
            </a:r>
          </a:p>
          <a:p>
            <a:pPr marL="182880" lvl="1"/>
            <a:r>
              <a:rPr lang="en-US" sz="1200" dirty="0">
                <a:solidFill>
                  <a:schemeClr val="tx1">
                    <a:lumMod val="75000"/>
                    <a:lumOff val="25000"/>
                  </a:schemeClr>
                </a:solidFill>
                <a:latin typeface="Arial Narrow" panose="020B0606020202030204" pitchFamily="34" charset="0"/>
              </a:rPr>
              <a:t>Eastern Africa</a:t>
            </a:r>
          </a:p>
          <a:p>
            <a:pPr marL="182880" lvl="1"/>
            <a:r>
              <a:rPr lang="en-US" sz="1200" dirty="0">
                <a:solidFill>
                  <a:schemeClr val="tx1">
                    <a:lumMod val="75000"/>
                    <a:lumOff val="25000"/>
                  </a:schemeClr>
                </a:solidFill>
                <a:latin typeface="Arial Narrow" panose="020B0606020202030204" pitchFamily="34" charset="0"/>
              </a:rPr>
              <a:t>Southern Africa</a:t>
            </a:r>
          </a:p>
        </p:txBody>
      </p:sp>
      <p:sp>
        <p:nvSpPr>
          <p:cNvPr id="14" name="TextBox 13">
            <a:extLst>
              <a:ext uri="{FF2B5EF4-FFF2-40B4-BE49-F238E27FC236}">
                <a16:creationId xmlns:a16="http://schemas.microsoft.com/office/drawing/2014/main" id="{92253657-08A7-42FD-B486-B97CCA0BC851}"/>
              </a:ext>
            </a:extLst>
          </p:cNvPr>
          <p:cNvSpPr txBox="1"/>
          <p:nvPr/>
        </p:nvSpPr>
        <p:spPr>
          <a:xfrm>
            <a:off x="6203181" y="4718387"/>
            <a:ext cx="2286000" cy="1015663"/>
          </a:xfrm>
          <a:prstGeom prst="rect">
            <a:avLst/>
          </a:prstGeom>
          <a:noFill/>
        </p:spPr>
        <p:txBody>
          <a:bodyPr wrap="square" rtlCol="0">
            <a:spAutoFit/>
          </a:bodyPr>
          <a:lstStyle/>
          <a:p>
            <a:r>
              <a:rPr lang="en-US" sz="1200" dirty="0">
                <a:solidFill>
                  <a:schemeClr val="tx1">
                    <a:lumMod val="75000"/>
                    <a:lumOff val="25000"/>
                  </a:schemeClr>
                </a:solidFill>
                <a:latin typeface="Arial Narrow" panose="020B0606020202030204" pitchFamily="34" charset="0"/>
              </a:rPr>
              <a:t>Oceania</a:t>
            </a:r>
          </a:p>
          <a:p>
            <a:pPr marL="182880" lvl="1"/>
            <a:r>
              <a:rPr lang="en-US" sz="1200" dirty="0">
                <a:solidFill>
                  <a:schemeClr val="tx1">
                    <a:lumMod val="75000"/>
                    <a:lumOff val="25000"/>
                  </a:schemeClr>
                </a:solidFill>
                <a:latin typeface="Arial Narrow" panose="020B0606020202030204" pitchFamily="34" charset="0"/>
              </a:rPr>
              <a:t>Micronesia</a:t>
            </a:r>
          </a:p>
          <a:p>
            <a:pPr marL="182880" lvl="1"/>
            <a:r>
              <a:rPr lang="en-US" sz="1200" dirty="0">
                <a:solidFill>
                  <a:schemeClr val="tx1">
                    <a:lumMod val="75000"/>
                    <a:lumOff val="25000"/>
                  </a:schemeClr>
                </a:solidFill>
                <a:latin typeface="Arial Narrow" panose="020B0606020202030204" pitchFamily="34" charset="0"/>
              </a:rPr>
              <a:t>Melanesia</a:t>
            </a:r>
          </a:p>
          <a:p>
            <a:pPr marL="182880" lvl="1"/>
            <a:r>
              <a:rPr lang="en-US" sz="1200" dirty="0">
                <a:solidFill>
                  <a:schemeClr val="tx1">
                    <a:lumMod val="75000"/>
                    <a:lumOff val="25000"/>
                  </a:schemeClr>
                </a:solidFill>
                <a:latin typeface="Arial Narrow" panose="020B0606020202030204" pitchFamily="34" charset="0"/>
              </a:rPr>
              <a:t>Polynesia</a:t>
            </a:r>
          </a:p>
          <a:p>
            <a:pPr marL="182880" lvl="1"/>
            <a:r>
              <a:rPr lang="en-US" sz="1200" dirty="0">
                <a:solidFill>
                  <a:schemeClr val="tx1">
                    <a:lumMod val="75000"/>
                    <a:lumOff val="25000"/>
                  </a:schemeClr>
                </a:solidFill>
                <a:latin typeface="Arial Narrow" panose="020B0606020202030204" pitchFamily="34" charset="0"/>
              </a:rPr>
              <a:t>Australia and New Zealand</a:t>
            </a:r>
          </a:p>
        </p:txBody>
      </p:sp>
      <p:sp>
        <p:nvSpPr>
          <p:cNvPr id="15" name="TextBox 14">
            <a:extLst>
              <a:ext uri="{FF2B5EF4-FFF2-40B4-BE49-F238E27FC236}">
                <a16:creationId xmlns:a16="http://schemas.microsoft.com/office/drawing/2014/main" id="{F763BC1D-B2EA-4443-877D-260A0B15A8AC}"/>
              </a:ext>
            </a:extLst>
          </p:cNvPr>
          <p:cNvSpPr txBox="1"/>
          <p:nvPr/>
        </p:nvSpPr>
        <p:spPr>
          <a:xfrm>
            <a:off x="7655958" y="2362200"/>
            <a:ext cx="1475682" cy="1200329"/>
          </a:xfrm>
          <a:prstGeom prst="rect">
            <a:avLst/>
          </a:prstGeom>
          <a:noFill/>
        </p:spPr>
        <p:txBody>
          <a:bodyPr wrap="square" rtlCol="0">
            <a:spAutoFit/>
          </a:bodyPr>
          <a:lstStyle/>
          <a:p>
            <a:r>
              <a:rPr lang="en-US" sz="1200" dirty="0">
                <a:solidFill>
                  <a:schemeClr val="tx1">
                    <a:lumMod val="75000"/>
                    <a:lumOff val="25000"/>
                  </a:schemeClr>
                </a:solidFill>
                <a:latin typeface="Arial Narrow" panose="020B0606020202030204" pitchFamily="34" charset="0"/>
              </a:rPr>
              <a:t>Asia</a:t>
            </a:r>
          </a:p>
          <a:p>
            <a:pPr marL="182880" lvl="1"/>
            <a:r>
              <a:rPr lang="en-US" sz="1200" dirty="0">
                <a:solidFill>
                  <a:schemeClr val="tx1">
                    <a:lumMod val="75000"/>
                    <a:lumOff val="25000"/>
                  </a:schemeClr>
                </a:solidFill>
                <a:latin typeface="Arial Narrow" panose="020B0606020202030204" pitchFamily="34" charset="0"/>
              </a:rPr>
              <a:t>Western Asia</a:t>
            </a:r>
          </a:p>
          <a:p>
            <a:pPr marL="182880" lvl="1"/>
            <a:r>
              <a:rPr lang="en-US" sz="1200" dirty="0">
                <a:solidFill>
                  <a:schemeClr val="tx1">
                    <a:lumMod val="75000"/>
                    <a:lumOff val="25000"/>
                  </a:schemeClr>
                </a:solidFill>
                <a:latin typeface="Arial Narrow" panose="020B0606020202030204" pitchFamily="34" charset="0"/>
              </a:rPr>
              <a:t>Central Asia</a:t>
            </a:r>
          </a:p>
          <a:p>
            <a:pPr marL="182880" lvl="1"/>
            <a:r>
              <a:rPr lang="en-US" sz="1200" dirty="0">
                <a:solidFill>
                  <a:schemeClr val="tx1">
                    <a:lumMod val="75000"/>
                    <a:lumOff val="25000"/>
                  </a:schemeClr>
                </a:solidFill>
                <a:latin typeface="Arial Narrow" panose="020B0606020202030204" pitchFamily="34" charset="0"/>
              </a:rPr>
              <a:t>Southern Asia</a:t>
            </a:r>
          </a:p>
          <a:p>
            <a:pPr marL="182880" lvl="1"/>
            <a:r>
              <a:rPr lang="en-US" sz="1200" dirty="0">
                <a:solidFill>
                  <a:schemeClr val="tx1">
                    <a:lumMod val="75000"/>
                    <a:lumOff val="25000"/>
                  </a:schemeClr>
                </a:solidFill>
                <a:latin typeface="Arial Narrow" panose="020B0606020202030204" pitchFamily="34" charset="0"/>
              </a:rPr>
              <a:t>Eastern Asia</a:t>
            </a:r>
          </a:p>
          <a:p>
            <a:pPr marL="182880" lvl="1"/>
            <a:r>
              <a:rPr lang="en-US" sz="1200" dirty="0">
                <a:solidFill>
                  <a:schemeClr val="tx1">
                    <a:lumMod val="75000"/>
                    <a:lumOff val="25000"/>
                  </a:schemeClr>
                </a:solidFill>
                <a:latin typeface="Arial Narrow" panose="020B0606020202030204" pitchFamily="34" charset="0"/>
              </a:rPr>
              <a:t>South-Eastern Asia</a:t>
            </a:r>
          </a:p>
        </p:txBody>
      </p:sp>
      <p:sp>
        <p:nvSpPr>
          <p:cNvPr id="16" name="TextBox 15">
            <a:extLst>
              <a:ext uri="{FF2B5EF4-FFF2-40B4-BE49-F238E27FC236}">
                <a16:creationId xmlns:a16="http://schemas.microsoft.com/office/drawing/2014/main" id="{505B53DD-7024-41CE-94C1-9B63A51E8840}"/>
              </a:ext>
            </a:extLst>
          </p:cNvPr>
          <p:cNvSpPr txBox="1"/>
          <p:nvPr/>
        </p:nvSpPr>
        <p:spPr>
          <a:xfrm>
            <a:off x="7848600" y="768608"/>
            <a:ext cx="2286000" cy="1015663"/>
          </a:xfrm>
          <a:prstGeom prst="rect">
            <a:avLst/>
          </a:prstGeom>
          <a:noFill/>
        </p:spPr>
        <p:txBody>
          <a:bodyPr wrap="square" rtlCol="0">
            <a:spAutoFit/>
          </a:bodyPr>
          <a:lstStyle/>
          <a:p>
            <a:r>
              <a:rPr lang="en-US" sz="1200" dirty="0">
                <a:solidFill>
                  <a:schemeClr val="tx1">
                    <a:lumMod val="75000"/>
                    <a:lumOff val="25000"/>
                  </a:schemeClr>
                </a:solidFill>
                <a:latin typeface="Arial Narrow" panose="020B0606020202030204" pitchFamily="34" charset="0"/>
              </a:rPr>
              <a:t>Europe</a:t>
            </a:r>
          </a:p>
          <a:p>
            <a:pPr marL="182880" lvl="1"/>
            <a:r>
              <a:rPr lang="en-US" sz="1200" dirty="0">
                <a:solidFill>
                  <a:schemeClr val="tx1">
                    <a:lumMod val="75000"/>
                    <a:lumOff val="25000"/>
                  </a:schemeClr>
                </a:solidFill>
                <a:latin typeface="Arial Narrow" panose="020B0606020202030204" pitchFamily="34" charset="0"/>
              </a:rPr>
              <a:t>Northern Europe</a:t>
            </a:r>
          </a:p>
          <a:p>
            <a:pPr marL="182880" lvl="1"/>
            <a:r>
              <a:rPr lang="en-US" sz="1200" dirty="0">
                <a:solidFill>
                  <a:schemeClr val="tx1">
                    <a:lumMod val="75000"/>
                    <a:lumOff val="25000"/>
                  </a:schemeClr>
                </a:solidFill>
                <a:latin typeface="Arial Narrow" panose="020B0606020202030204" pitchFamily="34" charset="0"/>
              </a:rPr>
              <a:t>Eastern Europe</a:t>
            </a:r>
          </a:p>
          <a:p>
            <a:pPr marL="182880" lvl="1"/>
            <a:r>
              <a:rPr lang="en-US" sz="1200" dirty="0">
                <a:solidFill>
                  <a:schemeClr val="tx1">
                    <a:lumMod val="75000"/>
                    <a:lumOff val="25000"/>
                  </a:schemeClr>
                </a:solidFill>
                <a:latin typeface="Arial Narrow" panose="020B0606020202030204" pitchFamily="34" charset="0"/>
              </a:rPr>
              <a:t>Western Europe</a:t>
            </a:r>
          </a:p>
          <a:p>
            <a:pPr marL="182880" lvl="1"/>
            <a:r>
              <a:rPr lang="en-US" sz="1200" dirty="0">
                <a:solidFill>
                  <a:schemeClr val="tx1">
                    <a:lumMod val="75000"/>
                    <a:lumOff val="25000"/>
                  </a:schemeClr>
                </a:solidFill>
                <a:latin typeface="Arial Narrow" panose="020B0606020202030204" pitchFamily="34" charset="0"/>
              </a:rPr>
              <a:t>Southern Europe</a:t>
            </a:r>
          </a:p>
        </p:txBody>
      </p:sp>
      <p:sp>
        <p:nvSpPr>
          <p:cNvPr id="17" name="Rectangle 16">
            <a:extLst>
              <a:ext uri="{FF2B5EF4-FFF2-40B4-BE49-F238E27FC236}">
                <a16:creationId xmlns:a16="http://schemas.microsoft.com/office/drawing/2014/main" id="{BAF360E2-D7AC-4C31-A3D3-6649048D00F7}"/>
              </a:ext>
            </a:extLst>
          </p:cNvPr>
          <p:cNvSpPr/>
          <p:nvPr/>
        </p:nvSpPr>
        <p:spPr>
          <a:xfrm>
            <a:off x="130968" y="3626643"/>
            <a:ext cx="152400" cy="71438"/>
          </a:xfrm>
          <a:prstGeom prst="rect">
            <a:avLst/>
          </a:prstGeom>
          <a:solidFill>
            <a:srgbClr val="54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3CC761-EFB4-4E56-93E3-E259356BD068}"/>
              </a:ext>
            </a:extLst>
          </p:cNvPr>
          <p:cNvSpPr/>
          <p:nvPr/>
        </p:nvSpPr>
        <p:spPr>
          <a:xfrm>
            <a:off x="130968" y="3808154"/>
            <a:ext cx="152400" cy="71438"/>
          </a:xfrm>
          <a:prstGeom prst="rect">
            <a:avLst/>
          </a:prstGeom>
          <a:solidFill>
            <a:srgbClr val="807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0AA3C1-481D-403F-A577-DAF18E4823F2}"/>
              </a:ext>
            </a:extLst>
          </p:cNvPr>
          <p:cNvSpPr/>
          <p:nvPr/>
        </p:nvSpPr>
        <p:spPr>
          <a:xfrm>
            <a:off x="130969" y="3989665"/>
            <a:ext cx="152400" cy="71438"/>
          </a:xfrm>
          <a:prstGeom prst="rect">
            <a:avLst/>
          </a:prstGeom>
          <a:solidFill>
            <a:srgbClr val="807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5FBC8E-59AD-469E-9516-AF6A14065EB5}"/>
              </a:ext>
            </a:extLst>
          </p:cNvPr>
          <p:cNvSpPr/>
          <p:nvPr/>
        </p:nvSpPr>
        <p:spPr>
          <a:xfrm>
            <a:off x="3369468" y="3870483"/>
            <a:ext cx="152400" cy="71438"/>
          </a:xfrm>
          <a:prstGeom prst="rect">
            <a:avLst/>
          </a:prstGeom>
          <a:solidFill>
            <a:srgbClr val="A5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6DB780-142D-4FEA-8069-438D95C0489B}"/>
              </a:ext>
            </a:extLst>
          </p:cNvPr>
          <p:cNvSpPr/>
          <p:nvPr/>
        </p:nvSpPr>
        <p:spPr>
          <a:xfrm>
            <a:off x="3369468" y="4051994"/>
            <a:ext cx="152400" cy="71438"/>
          </a:xfrm>
          <a:prstGeom prst="rect">
            <a:avLst/>
          </a:prstGeom>
          <a:solidFill>
            <a:srgbClr val="FB6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5223E3E-8D34-483C-9DE8-405112D3B5AC}"/>
              </a:ext>
            </a:extLst>
          </p:cNvPr>
          <p:cNvSpPr/>
          <p:nvPr/>
        </p:nvSpPr>
        <p:spPr>
          <a:xfrm>
            <a:off x="3369469" y="4233505"/>
            <a:ext cx="152400" cy="71438"/>
          </a:xfrm>
          <a:prstGeom prst="rect">
            <a:avLst/>
          </a:prstGeom>
          <a:solidFill>
            <a:srgbClr val="EF3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AE5317-9F15-48BD-9D9B-B42C4FE19DA8}"/>
              </a:ext>
            </a:extLst>
          </p:cNvPr>
          <p:cNvSpPr/>
          <p:nvPr/>
        </p:nvSpPr>
        <p:spPr>
          <a:xfrm>
            <a:off x="3369467" y="4427665"/>
            <a:ext cx="152400" cy="71438"/>
          </a:xfrm>
          <a:prstGeom prst="rect">
            <a:avLst/>
          </a:prstGeom>
          <a:solidFill>
            <a:srgbClr val="CB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EBFE9AD-43FC-40EF-AF42-D038F632F357}"/>
              </a:ext>
            </a:extLst>
          </p:cNvPr>
          <p:cNvSpPr/>
          <p:nvPr/>
        </p:nvSpPr>
        <p:spPr>
          <a:xfrm>
            <a:off x="3369467" y="4609176"/>
            <a:ext cx="152400" cy="71438"/>
          </a:xfrm>
          <a:prstGeom prst="rect">
            <a:avLst/>
          </a:prstGeom>
          <a:solidFill>
            <a:srgbClr val="FC9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0C7A74-98CD-47F7-AD50-B838A8E51763}"/>
              </a:ext>
            </a:extLst>
          </p:cNvPr>
          <p:cNvSpPr/>
          <p:nvPr/>
        </p:nvSpPr>
        <p:spPr>
          <a:xfrm>
            <a:off x="7758588" y="2658903"/>
            <a:ext cx="152400" cy="71438"/>
          </a:xfrm>
          <a:prstGeom prst="rect">
            <a:avLst/>
          </a:prstGeom>
          <a:solidFill>
            <a:srgbClr val="006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04D190-C823-4EFB-80E4-8B44D31D28FE}"/>
              </a:ext>
            </a:extLst>
          </p:cNvPr>
          <p:cNvSpPr/>
          <p:nvPr/>
        </p:nvSpPr>
        <p:spPr>
          <a:xfrm>
            <a:off x="7758588" y="2840414"/>
            <a:ext cx="152400" cy="71438"/>
          </a:xfrm>
          <a:prstGeom prst="rect">
            <a:avLst/>
          </a:prstGeom>
          <a:solidFill>
            <a:srgbClr val="238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8928851-1E34-444E-8664-B5424F8623F6}"/>
              </a:ext>
            </a:extLst>
          </p:cNvPr>
          <p:cNvSpPr/>
          <p:nvPr/>
        </p:nvSpPr>
        <p:spPr>
          <a:xfrm>
            <a:off x="7758589" y="3021925"/>
            <a:ext cx="152400" cy="71438"/>
          </a:xfrm>
          <a:prstGeom prst="rect">
            <a:avLst/>
          </a:prstGeom>
          <a:solidFill>
            <a:srgbClr val="41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4FC785B-5B89-4C54-9272-EEF3ECA1BF48}"/>
              </a:ext>
            </a:extLst>
          </p:cNvPr>
          <p:cNvSpPr/>
          <p:nvPr/>
        </p:nvSpPr>
        <p:spPr>
          <a:xfrm>
            <a:off x="7758587" y="3216085"/>
            <a:ext cx="152400" cy="71438"/>
          </a:xfrm>
          <a:prstGeom prst="rect">
            <a:avLst/>
          </a:prstGeom>
          <a:solidFill>
            <a:srgbClr val="74C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5A5F21A-8A93-4B3A-B545-22E201DF8B5C}"/>
              </a:ext>
            </a:extLst>
          </p:cNvPr>
          <p:cNvSpPr/>
          <p:nvPr/>
        </p:nvSpPr>
        <p:spPr>
          <a:xfrm>
            <a:off x="7758587" y="3397596"/>
            <a:ext cx="152400" cy="71438"/>
          </a:xfrm>
          <a:prstGeom prst="rect">
            <a:avLst/>
          </a:prstGeom>
          <a:solidFill>
            <a:srgbClr val="A1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3344D15-AA90-4CF1-B0FC-683820FC7C99}"/>
              </a:ext>
            </a:extLst>
          </p:cNvPr>
          <p:cNvSpPr/>
          <p:nvPr/>
        </p:nvSpPr>
        <p:spPr>
          <a:xfrm>
            <a:off x="7949088" y="1066323"/>
            <a:ext cx="152400" cy="71438"/>
          </a:xfrm>
          <a:prstGeom prst="rect">
            <a:avLst/>
          </a:prstGeom>
          <a:solidFill>
            <a:srgbClr val="085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2E50F36-7C73-496A-91ED-583E4D1E5F90}"/>
              </a:ext>
            </a:extLst>
          </p:cNvPr>
          <p:cNvSpPr/>
          <p:nvPr/>
        </p:nvSpPr>
        <p:spPr>
          <a:xfrm>
            <a:off x="7949088" y="1247834"/>
            <a:ext cx="152400" cy="71438"/>
          </a:xfrm>
          <a:prstGeom prst="rect">
            <a:avLst/>
          </a:prstGeom>
          <a:solidFill>
            <a:srgbClr val="217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EA8DB15-0F34-49C3-912D-D3BC1D0EEB2E}"/>
              </a:ext>
            </a:extLst>
          </p:cNvPr>
          <p:cNvSpPr/>
          <p:nvPr/>
        </p:nvSpPr>
        <p:spPr>
          <a:xfrm>
            <a:off x="7949089" y="1429345"/>
            <a:ext cx="152400" cy="71438"/>
          </a:xfrm>
          <a:prstGeom prst="rect">
            <a:avLst/>
          </a:prstGeom>
          <a:solidFill>
            <a:srgbClr val="429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68CA571-C5DC-4A1E-8174-FA8B7E1FFD39}"/>
              </a:ext>
            </a:extLst>
          </p:cNvPr>
          <p:cNvSpPr/>
          <p:nvPr/>
        </p:nvSpPr>
        <p:spPr>
          <a:xfrm>
            <a:off x="7949087" y="1623505"/>
            <a:ext cx="152400" cy="71438"/>
          </a:xfrm>
          <a:prstGeom prst="rect">
            <a:avLst/>
          </a:prstGeom>
          <a:solidFill>
            <a:srgbClr val="6BA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D58EF36-54AC-4447-918A-C8ED3EEF7A4A}"/>
              </a:ext>
            </a:extLst>
          </p:cNvPr>
          <p:cNvSpPr/>
          <p:nvPr/>
        </p:nvSpPr>
        <p:spPr>
          <a:xfrm>
            <a:off x="6302242" y="5014585"/>
            <a:ext cx="152400" cy="71438"/>
          </a:xfrm>
          <a:prstGeom prst="rect">
            <a:avLst/>
          </a:prstGeom>
          <a:solidFill>
            <a:srgbClr val="D94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0DF3A72-AC4C-4936-9BBA-FC43E895E8C4}"/>
              </a:ext>
            </a:extLst>
          </p:cNvPr>
          <p:cNvSpPr/>
          <p:nvPr/>
        </p:nvSpPr>
        <p:spPr>
          <a:xfrm>
            <a:off x="6302242" y="5196096"/>
            <a:ext cx="152400" cy="71438"/>
          </a:xfrm>
          <a:prstGeom prst="rect">
            <a:avLst/>
          </a:prstGeom>
          <a:solidFill>
            <a:srgbClr val="D94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1F634FB-B233-41E4-89B0-C3F8E7BB8E7B}"/>
              </a:ext>
            </a:extLst>
          </p:cNvPr>
          <p:cNvSpPr/>
          <p:nvPr/>
        </p:nvSpPr>
        <p:spPr>
          <a:xfrm>
            <a:off x="6302243" y="5377607"/>
            <a:ext cx="152400" cy="71438"/>
          </a:xfrm>
          <a:prstGeom prst="rect">
            <a:avLst/>
          </a:prstGeom>
          <a:solidFill>
            <a:srgbClr val="E88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A3DA86-99CC-4B8B-8459-3104A6C8F454}"/>
              </a:ext>
            </a:extLst>
          </p:cNvPr>
          <p:cNvSpPr/>
          <p:nvPr/>
        </p:nvSpPr>
        <p:spPr>
          <a:xfrm>
            <a:off x="6302241" y="5571767"/>
            <a:ext cx="152400" cy="71438"/>
          </a:xfrm>
          <a:prstGeom prst="rect">
            <a:avLst/>
          </a:prstGeom>
          <a:solidFill>
            <a:srgbClr val="A63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DB2CE6A-CDC9-4FF8-A6F8-06BC65189C30}"/>
              </a:ext>
            </a:extLst>
          </p:cNvPr>
          <p:cNvSpPr/>
          <p:nvPr/>
        </p:nvSpPr>
        <p:spPr>
          <a:xfrm>
            <a:off x="526256" y="1112043"/>
            <a:ext cx="152400" cy="71438"/>
          </a:xfrm>
          <a:prstGeom prst="rect">
            <a:avLst/>
          </a:prstGeom>
          <a:solidFill>
            <a:srgbClr val="FED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939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38D11E-7C15-4270-8118-36C59F4AB9D2}"/>
              </a:ext>
            </a:extLst>
          </p:cNvPr>
          <p:cNvPicPr>
            <a:picLocks noChangeAspect="1"/>
          </p:cNvPicPr>
          <p:nvPr/>
        </p:nvPicPr>
        <p:blipFill rotWithShape="1">
          <a:blip r:embed="rId3"/>
          <a:srcRect l="5000" t="18494" r="3333" b="12499"/>
          <a:stretch/>
        </p:blipFill>
        <p:spPr>
          <a:xfrm>
            <a:off x="609600" y="733443"/>
            <a:ext cx="8382000" cy="3990957"/>
          </a:xfrm>
          <a:prstGeom prst="rect">
            <a:avLst/>
          </a:prstGeom>
        </p:spPr>
      </p:pic>
      <p:sp>
        <p:nvSpPr>
          <p:cNvPr id="3"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800" b="1" dirty="0">
                <a:solidFill>
                  <a:schemeClr val="accent1">
                    <a:lumMod val="50000"/>
                  </a:schemeClr>
                </a:solidFill>
                <a:latin typeface="Arial" panose="020B0604020202020204" pitchFamily="34" charset="0"/>
                <a:cs typeface="Arial" panose="020B0604020202020204" pitchFamily="34" charset="0"/>
              </a:rPr>
              <a:t>Hierarchical model for unmarried women</a:t>
            </a:r>
          </a:p>
        </p:txBody>
      </p:sp>
      <p:sp>
        <p:nvSpPr>
          <p:cNvPr id="8" name="Rectangle 7">
            <a:extLst>
              <a:ext uri="{FF2B5EF4-FFF2-40B4-BE49-F238E27FC236}">
                <a16:creationId xmlns:a16="http://schemas.microsoft.com/office/drawing/2014/main" id="{4DDE5F92-A611-4987-A1CC-BE7C5810E79D}"/>
              </a:ext>
            </a:extLst>
          </p:cNvPr>
          <p:cNvSpPr/>
          <p:nvPr/>
        </p:nvSpPr>
        <p:spPr>
          <a:xfrm>
            <a:off x="457200" y="4619643"/>
            <a:ext cx="8229600" cy="1323439"/>
          </a:xfrm>
          <a:prstGeom prst="rect">
            <a:avLst/>
          </a:prstGeom>
        </p:spPr>
        <p:txBody>
          <a:bodyPr wrap="square">
            <a:spAutoFit/>
          </a:bodyPr>
          <a:lstStyle/>
          <a:p>
            <a:pPr marL="342900" indent="-342900">
              <a:buFont typeface="Wingdings" panose="05000000000000000000" pitchFamily="2" charset="2"/>
              <a:buChar char="Ø"/>
            </a:pPr>
            <a:r>
              <a:rPr lang="en-US" sz="2000" dirty="0"/>
              <a:t>For unmarried women, the hierarchy includes additionally information on sexual activity among unmarried women – survey data on sexual activity, on the acceptance of premarital sex and sex between unmarried adults (PEW, WFS)</a:t>
            </a:r>
          </a:p>
        </p:txBody>
      </p:sp>
      <p:grpSp>
        <p:nvGrpSpPr>
          <p:cNvPr id="6" name="Group 5">
            <a:extLst>
              <a:ext uri="{FF2B5EF4-FFF2-40B4-BE49-F238E27FC236}">
                <a16:creationId xmlns:a16="http://schemas.microsoft.com/office/drawing/2014/main" id="{347DE25A-64F3-4964-9B58-F8969D72393E}"/>
              </a:ext>
            </a:extLst>
          </p:cNvPr>
          <p:cNvGrpSpPr/>
          <p:nvPr/>
        </p:nvGrpSpPr>
        <p:grpSpPr>
          <a:xfrm>
            <a:off x="457200" y="3377206"/>
            <a:ext cx="2409825" cy="990015"/>
            <a:chOff x="942975" y="3429000"/>
            <a:chExt cx="2409825" cy="990015"/>
          </a:xfrm>
        </p:grpSpPr>
        <p:sp>
          <p:nvSpPr>
            <p:cNvPr id="4" name="TextBox 3">
              <a:extLst>
                <a:ext uri="{FF2B5EF4-FFF2-40B4-BE49-F238E27FC236}">
                  <a16:creationId xmlns:a16="http://schemas.microsoft.com/office/drawing/2014/main" id="{02E3301B-2583-4378-B8A1-8ACB2BDAC45B}"/>
                </a:ext>
              </a:extLst>
            </p:cNvPr>
            <p:cNvSpPr txBox="1"/>
            <p:nvPr/>
          </p:nvSpPr>
          <p:spPr>
            <a:xfrm>
              <a:off x="1171575" y="3429000"/>
              <a:ext cx="2181225" cy="990015"/>
            </a:xfrm>
            <a:prstGeom prst="rect">
              <a:avLst/>
            </a:prstGeom>
            <a:noFill/>
          </p:spPr>
          <p:txBody>
            <a:bodyPr wrap="square" rtlCol="0">
              <a:spAutoFit/>
            </a:bodyPr>
            <a:lstStyle/>
            <a:p>
              <a:pPr>
                <a:lnSpc>
                  <a:spcPts val="1400"/>
                </a:lnSpc>
              </a:pPr>
              <a:r>
                <a:rPr lang="en-US" sz="1400" dirty="0">
                  <a:solidFill>
                    <a:schemeClr val="tx1">
                      <a:lumMod val="75000"/>
                      <a:lumOff val="25000"/>
                    </a:schemeClr>
                  </a:solidFill>
                  <a:latin typeface="Arial Narrow" panose="020B0606020202030204" pitchFamily="34" charset="0"/>
                </a:rPr>
                <a:t>Low level of sexual activity</a:t>
              </a:r>
            </a:p>
            <a:p>
              <a:pPr>
                <a:lnSpc>
                  <a:spcPts val="1400"/>
                </a:lnSpc>
              </a:pPr>
              <a:r>
                <a:rPr lang="en-US" sz="1400" dirty="0">
                  <a:solidFill>
                    <a:schemeClr val="tx1">
                      <a:lumMod val="75000"/>
                      <a:lumOff val="25000"/>
                    </a:schemeClr>
                  </a:solidFill>
                  <a:latin typeface="Arial Narrow" panose="020B0606020202030204" pitchFamily="34" charset="0"/>
                </a:rPr>
                <a:t>among unmarried women</a:t>
              </a:r>
            </a:p>
            <a:p>
              <a:pPr>
                <a:lnSpc>
                  <a:spcPts val="1400"/>
                </a:lnSpc>
              </a:pPr>
              <a:endParaRPr lang="en-US" sz="1400" dirty="0">
                <a:solidFill>
                  <a:schemeClr val="tx1">
                    <a:lumMod val="75000"/>
                    <a:lumOff val="25000"/>
                  </a:schemeClr>
                </a:solidFill>
                <a:latin typeface="Arial Narrow" panose="020B0606020202030204" pitchFamily="34" charset="0"/>
              </a:endParaRPr>
            </a:p>
            <a:p>
              <a:pPr>
                <a:lnSpc>
                  <a:spcPts val="1400"/>
                </a:lnSpc>
              </a:pPr>
              <a:r>
                <a:rPr lang="en-US" sz="1400" dirty="0">
                  <a:solidFill>
                    <a:schemeClr val="tx1">
                      <a:lumMod val="75000"/>
                      <a:lumOff val="25000"/>
                    </a:schemeClr>
                  </a:solidFill>
                  <a:latin typeface="Arial Narrow" panose="020B0606020202030204" pitchFamily="34" charset="0"/>
                </a:rPr>
                <a:t>Higher levels of sexual activity</a:t>
              </a:r>
            </a:p>
            <a:p>
              <a:pPr>
                <a:lnSpc>
                  <a:spcPts val="1400"/>
                </a:lnSpc>
              </a:pPr>
              <a:r>
                <a:rPr lang="en-US" sz="1400" dirty="0">
                  <a:solidFill>
                    <a:schemeClr val="tx1">
                      <a:lumMod val="75000"/>
                      <a:lumOff val="25000"/>
                    </a:schemeClr>
                  </a:solidFill>
                  <a:latin typeface="Arial Narrow" panose="020B0606020202030204" pitchFamily="34" charset="0"/>
                </a:rPr>
                <a:t>among unmarried women</a:t>
              </a:r>
            </a:p>
          </p:txBody>
        </p:sp>
        <p:sp>
          <p:nvSpPr>
            <p:cNvPr id="5" name="Rectangle 4">
              <a:extLst>
                <a:ext uri="{FF2B5EF4-FFF2-40B4-BE49-F238E27FC236}">
                  <a16:creationId xmlns:a16="http://schemas.microsoft.com/office/drawing/2014/main" id="{5EA69CC5-344A-4392-8A17-696A530F7FC5}"/>
                </a:ext>
              </a:extLst>
            </p:cNvPr>
            <p:cNvSpPr/>
            <p:nvPr/>
          </p:nvSpPr>
          <p:spPr>
            <a:xfrm>
              <a:off x="942975" y="4038600"/>
              <a:ext cx="228600" cy="228600"/>
            </a:xfrm>
            <a:prstGeom prst="rect">
              <a:avLst/>
            </a:prstGeom>
            <a:solidFill>
              <a:srgbClr val="C99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B3477A-122B-4A4F-9217-87584A0155C7}"/>
                </a:ext>
              </a:extLst>
            </p:cNvPr>
            <p:cNvSpPr/>
            <p:nvPr/>
          </p:nvSpPr>
          <p:spPr>
            <a:xfrm>
              <a:off x="942975" y="3529004"/>
              <a:ext cx="228600" cy="228600"/>
            </a:xfrm>
            <a:prstGeom prst="rect">
              <a:avLst/>
            </a:prstGeom>
            <a:solidFill>
              <a:srgbClr val="DD1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8174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2296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b="1" dirty="0">
                <a:solidFill>
                  <a:schemeClr val="accent1">
                    <a:lumMod val="50000"/>
                  </a:schemeClr>
                </a:solidFill>
                <a:latin typeface="Arial" panose="020B0604020202020204" pitchFamily="34" charset="0"/>
                <a:cs typeface="Arial" panose="020B0604020202020204" pitchFamily="34" charset="0"/>
              </a:rPr>
              <a:t>Example Outputs: MARRIED (Thailand)</a:t>
            </a:r>
          </a:p>
        </p:txBody>
      </p:sp>
      <p:pic>
        <p:nvPicPr>
          <p:cNvPr id="6" name="Picture 5">
            <a:extLst>
              <a:ext uri="{FF2B5EF4-FFF2-40B4-BE49-F238E27FC236}">
                <a16:creationId xmlns:a16="http://schemas.microsoft.com/office/drawing/2014/main" id="{8C5B1AD8-B06F-4294-9E2D-7185DC343E80}"/>
              </a:ext>
            </a:extLst>
          </p:cNvPr>
          <p:cNvPicPr>
            <a:picLocks noChangeAspect="1"/>
          </p:cNvPicPr>
          <p:nvPr/>
        </p:nvPicPr>
        <p:blipFill rotWithShape="1">
          <a:blip r:embed="rId3"/>
          <a:srcRect l="3333" t="11643" r="2501" b="2055"/>
          <a:stretch/>
        </p:blipFill>
        <p:spPr>
          <a:xfrm>
            <a:off x="304800" y="914400"/>
            <a:ext cx="8610600" cy="4800600"/>
          </a:xfrm>
          <a:prstGeom prst="rect">
            <a:avLst/>
          </a:prstGeom>
        </p:spPr>
      </p:pic>
      <p:sp>
        <p:nvSpPr>
          <p:cNvPr id="7" name="Rectangle 6">
            <a:extLst>
              <a:ext uri="{FF2B5EF4-FFF2-40B4-BE49-F238E27FC236}">
                <a16:creationId xmlns:a16="http://schemas.microsoft.com/office/drawing/2014/main" id="{F622E9B3-3D8F-47B1-A728-643EC4340DDB}"/>
              </a:ext>
            </a:extLst>
          </p:cNvPr>
          <p:cNvSpPr/>
          <p:nvPr/>
        </p:nvSpPr>
        <p:spPr>
          <a:xfrm>
            <a:off x="76200" y="762000"/>
            <a:ext cx="228600"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152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2296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b="1" dirty="0">
                <a:solidFill>
                  <a:schemeClr val="accent1">
                    <a:lumMod val="50000"/>
                  </a:schemeClr>
                </a:solidFill>
                <a:latin typeface="Arial" panose="020B0604020202020204" pitchFamily="34" charset="0"/>
                <a:cs typeface="Arial" panose="020B0604020202020204" pitchFamily="34" charset="0"/>
              </a:rPr>
              <a:t>Example Outputs: UNMARRIED (Thailand)</a:t>
            </a:r>
          </a:p>
        </p:txBody>
      </p:sp>
      <p:pic>
        <p:nvPicPr>
          <p:cNvPr id="11" name="Picture 10">
            <a:extLst>
              <a:ext uri="{FF2B5EF4-FFF2-40B4-BE49-F238E27FC236}">
                <a16:creationId xmlns:a16="http://schemas.microsoft.com/office/drawing/2014/main" id="{E64883B6-97B2-42CF-8BB7-755A33E1F805}"/>
              </a:ext>
            </a:extLst>
          </p:cNvPr>
          <p:cNvPicPr>
            <a:picLocks noChangeAspect="1"/>
          </p:cNvPicPr>
          <p:nvPr/>
        </p:nvPicPr>
        <p:blipFill rotWithShape="1">
          <a:blip r:embed="rId3"/>
          <a:srcRect l="3978" t="11643" r="2501" b="2055"/>
          <a:stretch/>
        </p:blipFill>
        <p:spPr>
          <a:xfrm>
            <a:off x="363876" y="914400"/>
            <a:ext cx="8551524" cy="4800600"/>
          </a:xfrm>
          <a:prstGeom prst="rect">
            <a:avLst/>
          </a:prstGeom>
        </p:spPr>
      </p:pic>
    </p:spTree>
    <p:extLst>
      <p:ext uri="{BB962C8B-B14F-4D97-AF65-F5344CB8AC3E}">
        <p14:creationId xmlns:p14="http://schemas.microsoft.com/office/powerpoint/2010/main" val="795141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2296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b="1" dirty="0">
                <a:solidFill>
                  <a:schemeClr val="accent1">
                    <a:lumMod val="50000"/>
                  </a:schemeClr>
                </a:solidFill>
                <a:latin typeface="Arial" panose="020B0604020202020204" pitchFamily="34" charset="0"/>
                <a:cs typeface="Arial" panose="020B0604020202020204" pitchFamily="34" charset="0"/>
              </a:rPr>
              <a:t>Example Outputs: ALL WOMEN (Thailand)</a:t>
            </a:r>
          </a:p>
        </p:txBody>
      </p:sp>
      <p:pic>
        <p:nvPicPr>
          <p:cNvPr id="2" name="Picture 1">
            <a:extLst>
              <a:ext uri="{FF2B5EF4-FFF2-40B4-BE49-F238E27FC236}">
                <a16:creationId xmlns:a16="http://schemas.microsoft.com/office/drawing/2014/main" id="{DB71416D-8115-4AD9-8075-E0691E4CF56C}"/>
              </a:ext>
            </a:extLst>
          </p:cNvPr>
          <p:cNvPicPr>
            <a:picLocks noChangeAspect="1"/>
          </p:cNvPicPr>
          <p:nvPr/>
        </p:nvPicPr>
        <p:blipFill rotWithShape="1">
          <a:blip r:embed="rId3"/>
          <a:srcRect l="3334" t="11644" r="2500" b="3424"/>
          <a:stretch/>
        </p:blipFill>
        <p:spPr>
          <a:xfrm>
            <a:off x="457200" y="914400"/>
            <a:ext cx="8610600" cy="4724400"/>
          </a:xfrm>
          <a:prstGeom prst="rect">
            <a:avLst/>
          </a:prstGeom>
        </p:spPr>
      </p:pic>
      <p:sp>
        <p:nvSpPr>
          <p:cNvPr id="8" name="Rectangle 7">
            <a:extLst>
              <a:ext uri="{FF2B5EF4-FFF2-40B4-BE49-F238E27FC236}">
                <a16:creationId xmlns:a16="http://schemas.microsoft.com/office/drawing/2014/main" id="{3237528B-2204-4BA2-8B30-A18E1A24737C}"/>
              </a:ext>
            </a:extLst>
          </p:cNvPr>
          <p:cNvSpPr/>
          <p:nvPr/>
        </p:nvSpPr>
        <p:spPr>
          <a:xfrm>
            <a:off x="304800" y="1371600"/>
            <a:ext cx="152400" cy="441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22E9B3-3D8F-47B1-A728-643EC4340DDB}"/>
              </a:ext>
            </a:extLst>
          </p:cNvPr>
          <p:cNvSpPr/>
          <p:nvPr/>
        </p:nvSpPr>
        <p:spPr>
          <a:xfrm>
            <a:off x="85724" y="685800"/>
            <a:ext cx="371476" cy="513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527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2296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b="1" dirty="0">
                <a:solidFill>
                  <a:schemeClr val="accent1">
                    <a:lumMod val="50000"/>
                  </a:schemeClr>
                </a:solidFill>
                <a:latin typeface="Arial" panose="020B0604020202020204" pitchFamily="34" charset="0"/>
                <a:cs typeface="Arial" panose="020B0604020202020204" pitchFamily="34" charset="0"/>
              </a:rPr>
              <a:t>Example Outputs: MARRIED (Myanmar)</a:t>
            </a:r>
          </a:p>
        </p:txBody>
      </p:sp>
      <p:sp>
        <p:nvSpPr>
          <p:cNvPr id="7" name="Rectangle 6">
            <a:extLst>
              <a:ext uri="{FF2B5EF4-FFF2-40B4-BE49-F238E27FC236}">
                <a16:creationId xmlns:a16="http://schemas.microsoft.com/office/drawing/2014/main" id="{F622E9B3-3D8F-47B1-A728-643EC4340DDB}"/>
              </a:ext>
            </a:extLst>
          </p:cNvPr>
          <p:cNvSpPr/>
          <p:nvPr/>
        </p:nvSpPr>
        <p:spPr>
          <a:xfrm>
            <a:off x="76200" y="762000"/>
            <a:ext cx="228600"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238CAB5-1501-4E3A-B1F4-FBBAA86BE570}"/>
              </a:ext>
            </a:extLst>
          </p:cNvPr>
          <p:cNvPicPr>
            <a:picLocks noChangeAspect="1"/>
          </p:cNvPicPr>
          <p:nvPr/>
        </p:nvPicPr>
        <p:blipFill rotWithShape="1">
          <a:blip r:embed="rId3"/>
          <a:srcRect l="3334" t="13014" r="2500" b="2054"/>
          <a:stretch/>
        </p:blipFill>
        <p:spPr>
          <a:xfrm>
            <a:off x="266700" y="914400"/>
            <a:ext cx="8610600" cy="4724400"/>
          </a:xfrm>
          <a:prstGeom prst="rect">
            <a:avLst/>
          </a:prstGeom>
        </p:spPr>
      </p:pic>
      <p:sp>
        <p:nvSpPr>
          <p:cNvPr id="8" name="Rectangle 7">
            <a:extLst>
              <a:ext uri="{FF2B5EF4-FFF2-40B4-BE49-F238E27FC236}">
                <a16:creationId xmlns:a16="http://schemas.microsoft.com/office/drawing/2014/main" id="{34A38746-06B4-4DF4-8939-AD67022C2722}"/>
              </a:ext>
            </a:extLst>
          </p:cNvPr>
          <p:cNvSpPr/>
          <p:nvPr/>
        </p:nvSpPr>
        <p:spPr>
          <a:xfrm>
            <a:off x="85724" y="685800"/>
            <a:ext cx="219076" cy="513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113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2296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b="1" dirty="0">
                <a:solidFill>
                  <a:schemeClr val="accent1">
                    <a:lumMod val="50000"/>
                  </a:schemeClr>
                </a:solidFill>
                <a:latin typeface="Arial" panose="020B0604020202020204" pitchFamily="34" charset="0"/>
                <a:cs typeface="Arial" panose="020B0604020202020204" pitchFamily="34" charset="0"/>
              </a:rPr>
              <a:t>Example Outputs: UNMARRIED (Myanmar)</a:t>
            </a:r>
          </a:p>
        </p:txBody>
      </p:sp>
      <p:pic>
        <p:nvPicPr>
          <p:cNvPr id="2" name="Picture 1">
            <a:extLst>
              <a:ext uri="{FF2B5EF4-FFF2-40B4-BE49-F238E27FC236}">
                <a16:creationId xmlns:a16="http://schemas.microsoft.com/office/drawing/2014/main" id="{E076C7C2-4DF2-47ED-902D-6EE9007331A8}"/>
              </a:ext>
            </a:extLst>
          </p:cNvPr>
          <p:cNvPicPr>
            <a:picLocks noChangeAspect="1"/>
          </p:cNvPicPr>
          <p:nvPr/>
        </p:nvPicPr>
        <p:blipFill rotWithShape="1">
          <a:blip r:embed="rId3"/>
          <a:srcRect l="3334" t="11643" r="2500" b="2055"/>
          <a:stretch/>
        </p:blipFill>
        <p:spPr>
          <a:xfrm>
            <a:off x="266700" y="838200"/>
            <a:ext cx="8610600" cy="4800600"/>
          </a:xfrm>
          <a:prstGeom prst="rect">
            <a:avLst/>
          </a:prstGeom>
        </p:spPr>
      </p:pic>
      <p:sp>
        <p:nvSpPr>
          <p:cNvPr id="5" name="Rectangle 4">
            <a:extLst>
              <a:ext uri="{FF2B5EF4-FFF2-40B4-BE49-F238E27FC236}">
                <a16:creationId xmlns:a16="http://schemas.microsoft.com/office/drawing/2014/main" id="{E2142AAD-2ADB-4C80-8269-780B15B0002E}"/>
              </a:ext>
            </a:extLst>
          </p:cNvPr>
          <p:cNvSpPr/>
          <p:nvPr/>
        </p:nvSpPr>
        <p:spPr>
          <a:xfrm>
            <a:off x="85724" y="685800"/>
            <a:ext cx="219076" cy="513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150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2296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b="1" dirty="0">
                <a:solidFill>
                  <a:schemeClr val="accent1">
                    <a:lumMod val="50000"/>
                  </a:schemeClr>
                </a:solidFill>
                <a:latin typeface="Arial" panose="020B0604020202020204" pitchFamily="34" charset="0"/>
                <a:cs typeface="Arial" panose="020B0604020202020204" pitchFamily="34" charset="0"/>
              </a:rPr>
              <a:t>Example Outputs: ALL WOMEN (Myanmar)</a:t>
            </a:r>
          </a:p>
        </p:txBody>
      </p:sp>
      <p:sp>
        <p:nvSpPr>
          <p:cNvPr id="8" name="Rectangle 7">
            <a:extLst>
              <a:ext uri="{FF2B5EF4-FFF2-40B4-BE49-F238E27FC236}">
                <a16:creationId xmlns:a16="http://schemas.microsoft.com/office/drawing/2014/main" id="{3237528B-2204-4BA2-8B30-A18E1A24737C}"/>
              </a:ext>
            </a:extLst>
          </p:cNvPr>
          <p:cNvSpPr/>
          <p:nvPr/>
        </p:nvSpPr>
        <p:spPr>
          <a:xfrm>
            <a:off x="304800" y="1371600"/>
            <a:ext cx="152400" cy="441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22E9B3-3D8F-47B1-A728-643EC4340DDB}"/>
              </a:ext>
            </a:extLst>
          </p:cNvPr>
          <p:cNvSpPr/>
          <p:nvPr/>
        </p:nvSpPr>
        <p:spPr>
          <a:xfrm>
            <a:off x="85724" y="685800"/>
            <a:ext cx="371476" cy="513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F52D11-62EC-4F3D-AB59-7FFA0F1FE00E}"/>
              </a:ext>
            </a:extLst>
          </p:cNvPr>
          <p:cNvPicPr>
            <a:picLocks noChangeAspect="1"/>
          </p:cNvPicPr>
          <p:nvPr/>
        </p:nvPicPr>
        <p:blipFill rotWithShape="1">
          <a:blip r:embed="rId3"/>
          <a:srcRect l="3334" t="13014" r="2500" b="3425"/>
          <a:stretch/>
        </p:blipFill>
        <p:spPr>
          <a:xfrm>
            <a:off x="266700" y="928687"/>
            <a:ext cx="8610600" cy="4648200"/>
          </a:xfrm>
          <a:prstGeom prst="rect">
            <a:avLst/>
          </a:prstGeom>
        </p:spPr>
      </p:pic>
      <p:sp>
        <p:nvSpPr>
          <p:cNvPr id="9" name="Rectangle 8">
            <a:extLst>
              <a:ext uri="{FF2B5EF4-FFF2-40B4-BE49-F238E27FC236}">
                <a16:creationId xmlns:a16="http://schemas.microsoft.com/office/drawing/2014/main" id="{EB14E3F1-8A53-478A-B2C5-4490059E797A}"/>
              </a:ext>
            </a:extLst>
          </p:cNvPr>
          <p:cNvSpPr/>
          <p:nvPr/>
        </p:nvSpPr>
        <p:spPr>
          <a:xfrm>
            <a:off x="85724" y="685800"/>
            <a:ext cx="219076" cy="513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27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6B1847-BFAA-4315-AA57-21B4AC962EAB}"/>
              </a:ext>
            </a:extLst>
          </p:cNvPr>
          <p:cNvSpPr/>
          <p:nvPr/>
        </p:nvSpPr>
        <p:spPr>
          <a:xfrm>
            <a:off x="3429000" y="2743200"/>
            <a:ext cx="72855" cy="685800"/>
          </a:xfrm>
          <a:prstGeom prst="rect">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331C4BA-2B71-4DF1-BAEF-401080A9BAD3}"/>
              </a:ext>
            </a:extLst>
          </p:cNvPr>
          <p:cNvSpPr/>
          <p:nvPr/>
        </p:nvSpPr>
        <p:spPr>
          <a:xfrm>
            <a:off x="5404587" y="1876623"/>
            <a:ext cx="72855" cy="685800"/>
          </a:xfrm>
          <a:prstGeom prst="rect">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B297FEE-D931-41FC-94FF-0944AD15C8EC}"/>
              </a:ext>
            </a:extLst>
          </p:cNvPr>
          <p:cNvSpPr/>
          <p:nvPr/>
        </p:nvSpPr>
        <p:spPr>
          <a:xfrm>
            <a:off x="7440697" y="1914525"/>
            <a:ext cx="72855" cy="685800"/>
          </a:xfrm>
          <a:prstGeom prst="rect">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62C4D30-7F08-43CC-9AB5-8505C67D7304}"/>
              </a:ext>
            </a:extLst>
          </p:cNvPr>
          <p:cNvSpPr/>
          <p:nvPr/>
        </p:nvSpPr>
        <p:spPr>
          <a:xfrm>
            <a:off x="6306893" y="2772664"/>
            <a:ext cx="72855" cy="685800"/>
          </a:xfrm>
          <a:prstGeom prst="rect">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78A6CFA-86D1-4ED3-BA77-46C01BF4694A}"/>
              </a:ext>
            </a:extLst>
          </p:cNvPr>
          <p:cNvSpPr/>
          <p:nvPr/>
        </p:nvSpPr>
        <p:spPr>
          <a:xfrm>
            <a:off x="943334" y="1742992"/>
            <a:ext cx="72855" cy="685800"/>
          </a:xfrm>
          <a:prstGeom prst="rect">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extBox 2"/>
          <p:cNvSpPr txBox="1">
            <a:spLocks noChangeArrowheads="1"/>
          </p:cNvSpPr>
          <p:nvPr/>
        </p:nvSpPr>
        <p:spPr bwMode="auto">
          <a:xfrm>
            <a:off x="304800" y="228600"/>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INTERNATIONAL COMMITMENTS</a:t>
            </a:r>
          </a:p>
        </p:txBody>
      </p:sp>
      <p:sp>
        <p:nvSpPr>
          <p:cNvPr id="5123" name="TextBox 3"/>
          <p:cNvSpPr txBox="1">
            <a:spLocks noChangeArrowheads="1"/>
          </p:cNvSpPr>
          <p:nvPr/>
        </p:nvSpPr>
        <p:spPr bwMode="auto">
          <a:xfrm>
            <a:off x="609600" y="4419600"/>
            <a:ext cx="815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itchFamily="34" charset="0"/>
                <a:cs typeface="Arial" charset="0"/>
              </a:defRPr>
            </a:lvl1pPr>
            <a:lvl2pPr marL="8001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600"/>
              </a:spcAft>
              <a:buFont typeface="Wingdings" panose="05000000000000000000" pitchFamily="2" charset="2"/>
              <a:buChar char="Ø"/>
              <a:defRPr/>
            </a:pPr>
            <a:r>
              <a:rPr lang="en-US" sz="2000" dirty="0">
                <a:solidFill>
                  <a:schemeClr val="tx2">
                    <a:lumMod val="75000"/>
                  </a:schemeClr>
                </a:solidFill>
                <a:latin typeface="+mn-lt"/>
                <a:cs typeface="Arial" panose="020B0604020202020204" pitchFamily="34" charset="0"/>
              </a:rPr>
              <a:t>Change of focus </a:t>
            </a:r>
            <a:r>
              <a:rPr lang="en-US" sz="2000" b="1" dirty="0">
                <a:solidFill>
                  <a:schemeClr val="tx2">
                    <a:lumMod val="75000"/>
                  </a:schemeClr>
                </a:solidFill>
                <a:latin typeface="+mn-lt"/>
                <a:cs typeface="Arial" panose="020B0604020202020204" pitchFamily="34" charset="0"/>
              </a:rPr>
              <a:t>from married or in-union women to all women </a:t>
            </a:r>
            <a:r>
              <a:rPr lang="en-US" sz="2000" dirty="0">
                <a:solidFill>
                  <a:schemeClr val="tx2">
                    <a:lumMod val="75000"/>
                  </a:schemeClr>
                </a:solidFill>
                <a:latin typeface="+mn-lt"/>
                <a:cs typeface="Arial" panose="020B0604020202020204" pitchFamily="34" charset="0"/>
              </a:rPr>
              <a:t>of reproductive age reflecting </a:t>
            </a:r>
            <a:r>
              <a:rPr lang="en-GB" sz="2000" dirty="0">
                <a:solidFill>
                  <a:schemeClr val="tx2">
                    <a:lumMod val="75000"/>
                  </a:schemeClr>
                </a:solidFill>
                <a:latin typeface="+mn-lt"/>
                <a:cs typeface="Arial" panose="020B0604020202020204" pitchFamily="34" charset="0"/>
              </a:rPr>
              <a:t>rights-based focus: </a:t>
            </a:r>
            <a:r>
              <a:rPr lang="en-US" altLang="en-US" sz="2000" dirty="0">
                <a:solidFill>
                  <a:schemeClr val="tx2">
                    <a:lumMod val="75000"/>
                  </a:schemeClr>
                </a:solidFill>
                <a:latin typeface="+mn-lt"/>
              </a:rPr>
              <a:t>the importance that family planning be available to all women, without barriers, regardless of their marital status</a:t>
            </a:r>
          </a:p>
        </p:txBody>
      </p:sp>
      <p:cxnSp>
        <p:nvCxnSpPr>
          <p:cNvPr id="3" name="Straight Arrow Connector 2">
            <a:extLst>
              <a:ext uri="{FF2B5EF4-FFF2-40B4-BE49-F238E27FC236}">
                <a16:creationId xmlns:a16="http://schemas.microsoft.com/office/drawing/2014/main" id="{60F605C1-29D8-4649-8864-F27A11BACEF5}"/>
              </a:ext>
            </a:extLst>
          </p:cNvPr>
          <p:cNvCxnSpPr>
            <a:cxnSpLocks/>
          </p:cNvCxnSpPr>
          <p:nvPr/>
        </p:nvCxnSpPr>
        <p:spPr>
          <a:xfrm>
            <a:off x="304800" y="2610245"/>
            <a:ext cx="8077200" cy="0"/>
          </a:xfrm>
          <a:prstGeom prst="straightConnector1">
            <a:avLst/>
          </a:prstGeom>
          <a:ln w="76200">
            <a:solidFill>
              <a:srgbClr val="51A038"/>
            </a:solidFill>
            <a:tailEnd type="triangle"/>
          </a:ln>
        </p:spPr>
        <p:style>
          <a:lnRef idx="1">
            <a:schemeClr val="accent3"/>
          </a:lnRef>
          <a:fillRef idx="0">
            <a:schemeClr val="accent3"/>
          </a:fillRef>
          <a:effectRef idx="0">
            <a:schemeClr val="accent3"/>
          </a:effectRef>
          <a:fontRef idx="minor">
            <a:schemeClr val="tx1"/>
          </a:fontRef>
        </p:style>
      </p:cxnSp>
      <p:sp>
        <p:nvSpPr>
          <p:cNvPr id="7" name="Oval 6">
            <a:extLst>
              <a:ext uri="{FF2B5EF4-FFF2-40B4-BE49-F238E27FC236}">
                <a16:creationId xmlns:a16="http://schemas.microsoft.com/office/drawing/2014/main" id="{ACEA0688-8245-4074-B339-636F35C0E7FB}"/>
              </a:ext>
            </a:extLst>
          </p:cNvPr>
          <p:cNvSpPr/>
          <p:nvPr/>
        </p:nvSpPr>
        <p:spPr>
          <a:xfrm>
            <a:off x="666750" y="2286000"/>
            <a:ext cx="628650" cy="628650"/>
          </a:xfrm>
          <a:prstGeom prst="ellipse">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atin typeface="Arial Narrow" panose="020B0606020202030204" pitchFamily="34" charset="0"/>
              </a:rPr>
              <a:t>1994</a:t>
            </a:r>
          </a:p>
        </p:txBody>
      </p:sp>
      <p:sp>
        <p:nvSpPr>
          <p:cNvPr id="14" name="Oval 13">
            <a:extLst>
              <a:ext uri="{FF2B5EF4-FFF2-40B4-BE49-F238E27FC236}">
                <a16:creationId xmlns:a16="http://schemas.microsoft.com/office/drawing/2014/main" id="{67B6CE47-9DA6-4C7B-A81C-F25914A03291}"/>
              </a:ext>
            </a:extLst>
          </p:cNvPr>
          <p:cNvSpPr/>
          <p:nvPr/>
        </p:nvSpPr>
        <p:spPr>
          <a:xfrm>
            <a:off x="3158687" y="2286000"/>
            <a:ext cx="628650" cy="628650"/>
          </a:xfrm>
          <a:prstGeom prst="ellipse">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atin typeface="Arial Narrow" panose="020B0606020202030204" pitchFamily="34" charset="0"/>
              </a:rPr>
              <a:t>2005</a:t>
            </a:r>
          </a:p>
        </p:txBody>
      </p:sp>
      <p:sp>
        <p:nvSpPr>
          <p:cNvPr id="15" name="Oval 14">
            <a:extLst>
              <a:ext uri="{FF2B5EF4-FFF2-40B4-BE49-F238E27FC236}">
                <a16:creationId xmlns:a16="http://schemas.microsoft.com/office/drawing/2014/main" id="{DFA935A9-838E-4B37-A6A7-AAC6ECDADFA1}"/>
              </a:ext>
            </a:extLst>
          </p:cNvPr>
          <p:cNvSpPr/>
          <p:nvPr/>
        </p:nvSpPr>
        <p:spPr>
          <a:xfrm>
            <a:off x="6028996" y="2286000"/>
            <a:ext cx="628650" cy="628650"/>
          </a:xfrm>
          <a:prstGeom prst="ellipse">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atin typeface="Arial Narrow" panose="020B0606020202030204" pitchFamily="34" charset="0"/>
              </a:rPr>
              <a:t>2012</a:t>
            </a:r>
          </a:p>
        </p:txBody>
      </p:sp>
      <p:sp>
        <p:nvSpPr>
          <p:cNvPr id="16" name="Oval 15">
            <a:extLst>
              <a:ext uri="{FF2B5EF4-FFF2-40B4-BE49-F238E27FC236}">
                <a16:creationId xmlns:a16="http://schemas.microsoft.com/office/drawing/2014/main" id="{F3DC4DF3-7E80-4411-B1CA-DD9B135D22FE}"/>
              </a:ext>
            </a:extLst>
          </p:cNvPr>
          <p:cNvSpPr/>
          <p:nvPr/>
        </p:nvSpPr>
        <p:spPr>
          <a:xfrm>
            <a:off x="5124121" y="2286000"/>
            <a:ext cx="628650" cy="628650"/>
          </a:xfrm>
          <a:prstGeom prst="ellipse">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atin typeface="Arial Narrow" panose="020B0606020202030204" pitchFamily="34" charset="0"/>
              </a:rPr>
              <a:t>2010</a:t>
            </a:r>
          </a:p>
        </p:txBody>
      </p:sp>
      <p:sp>
        <p:nvSpPr>
          <p:cNvPr id="17" name="Oval 16">
            <a:extLst>
              <a:ext uri="{FF2B5EF4-FFF2-40B4-BE49-F238E27FC236}">
                <a16:creationId xmlns:a16="http://schemas.microsoft.com/office/drawing/2014/main" id="{7D8C9155-555E-4C3B-AF09-CBC78119B5F5}"/>
              </a:ext>
            </a:extLst>
          </p:cNvPr>
          <p:cNvSpPr/>
          <p:nvPr/>
        </p:nvSpPr>
        <p:spPr>
          <a:xfrm>
            <a:off x="7162800" y="2286000"/>
            <a:ext cx="628650" cy="628650"/>
          </a:xfrm>
          <a:prstGeom prst="ellipse">
            <a:avLst/>
          </a:prstGeom>
          <a:solidFill>
            <a:srgbClr val="51A038"/>
          </a:solidFill>
          <a:ln>
            <a:solidFill>
              <a:srgbClr val="417F2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latin typeface="Arial Narrow" panose="020B0606020202030204" pitchFamily="34" charset="0"/>
              </a:rPr>
              <a:t>2015</a:t>
            </a:r>
          </a:p>
        </p:txBody>
      </p:sp>
      <p:sp>
        <p:nvSpPr>
          <p:cNvPr id="18" name="TextBox 17">
            <a:extLst>
              <a:ext uri="{FF2B5EF4-FFF2-40B4-BE49-F238E27FC236}">
                <a16:creationId xmlns:a16="http://schemas.microsoft.com/office/drawing/2014/main" id="{E9CC4C70-6900-4D6B-9F8C-1AF50C762023}"/>
              </a:ext>
            </a:extLst>
          </p:cNvPr>
          <p:cNvSpPr txBox="1"/>
          <p:nvPr/>
        </p:nvSpPr>
        <p:spPr>
          <a:xfrm>
            <a:off x="76200" y="1150599"/>
            <a:ext cx="2895600" cy="830997"/>
          </a:xfrm>
          <a:prstGeom prst="rect">
            <a:avLst/>
          </a:prstGeom>
          <a:solidFill>
            <a:srgbClr val="51A038"/>
          </a:solidFill>
          <a:ln>
            <a:solidFill>
              <a:srgbClr val="417F2D"/>
            </a:solidFill>
          </a:ln>
        </p:spPr>
        <p:style>
          <a:lnRef idx="2">
            <a:schemeClr val="accent2"/>
          </a:lnRef>
          <a:fillRef idx="1">
            <a:schemeClr val="lt1"/>
          </a:fillRef>
          <a:effectRef idx="0">
            <a:schemeClr val="accent2"/>
          </a:effectRef>
          <a:fontRef idx="minor">
            <a:schemeClr val="dk1"/>
          </a:fontRef>
        </p:style>
        <p:txBody>
          <a:bodyPr wrap="square" lIns="45720" rIns="45720" rtlCol="0">
            <a:spAutoFit/>
          </a:bodyPr>
          <a:lstStyle/>
          <a:p>
            <a:r>
              <a:rPr lang="en-US" sz="1600" dirty="0">
                <a:solidFill>
                  <a:schemeClr val="bg1"/>
                </a:solidFill>
                <a:latin typeface="Arial Narrow" panose="020B0606020202030204" pitchFamily="34" charset="0"/>
              </a:rPr>
              <a:t>Program of Action:</a:t>
            </a:r>
          </a:p>
          <a:p>
            <a:r>
              <a:rPr lang="en-US" sz="1600" dirty="0">
                <a:solidFill>
                  <a:schemeClr val="bg1"/>
                </a:solidFill>
                <a:latin typeface="Arial Narrow" panose="020B0606020202030204" pitchFamily="34" charset="0"/>
              </a:rPr>
              <a:t>1994 Cairo: International Conference on  Population and Development</a:t>
            </a:r>
          </a:p>
        </p:txBody>
      </p:sp>
      <p:sp>
        <p:nvSpPr>
          <p:cNvPr id="22" name="TextBox 21">
            <a:extLst>
              <a:ext uri="{FF2B5EF4-FFF2-40B4-BE49-F238E27FC236}">
                <a16:creationId xmlns:a16="http://schemas.microsoft.com/office/drawing/2014/main" id="{7A6D77F5-3DA1-4549-A3C7-D1B1946692E9}"/>
              </a:ext>
            </a:extLst>
          </p:cNvPr>
          <p:cNvSpPr txBox="1"/>
          <p:nvPr/>
        </p:nvSpPr>
        <p:spPr>
          <a:xfrm>
            <a:off x="2514600" y="3200400"/>
            <a:ext cx="1994337" cy="830997"/>
          </a:xfrm>
          <a:prstGeom prst="rect">
            <a:avLst/>
          </a:prstGeom>
          <a:solidFill>
            <a:srgbClr val="51A038"/>
          </a:solidFill>
          <a:ln>
            <a:solidFill>
              <a:srgbClr val="417F2D"/>
            </a:solidFill>
          </a:ln>
        </p:spPr>
        <p:style>
          <a:lnRef idx="2">
            <a:schemeClr val="accent2"/>
          </a:lnRef>
          <a:fillRef idx="1">
            <a:schemeClr val="lt1"/>
          </a:fillRef>
          <a:effectRef idx="0">
            <a:schemeClr val="accent2"/>
          </a:effectRef>
          <a:fontRef idx="minor">
            <a:schemeClr val="dk1"/>
          </a:fontRef>
        </p:style>
        <p:txBody>
          <a:bodyPr wrap="square" lIns="45720" rIns="45720" rtlCol="0">
            <a:spAutoFit/>
          </a:bodyPr>
          <a:lstStyle/>
          <a:p>
            <a:r>
              <a:rPr lang="en-US" sz="1600" dirty="0">
                <a:solidFill>
                  <a:schemeClr val="bg1"/>
                </a:solidFill>
                <a:latin typeface="Arial Narrow" panose="020B0606020202030204" pitchFamily="34" charset="0"/>
              </a:rPr>
              <a:t>MDGs:</a:t>
            </a:r>
          </a:p>
          <a:p>
            <a:r>
              <a:rPr lang="en-US" sz="1600" dirty="0">
                <a:solidFill>
                  <a:schemeClr val="bg1"/>
                </a:solidFill>
                <a:latin typeface="Arial Narrow" panose="020B0606020202030204" pitchFamily="34" charset="0"/>
              </a:rPr>
              <a:t>Millennium Development Goals</a:t>
            </a:r>
          </a:p>
        </p:txBody>
      </p:sp>
      <p:sp>
        <p:nvSpPr>
          <p:cNvPr id="23" name="TextBox 22">
            <a:extLst>
              <a:ext uri="{FF2B5EF4-FFF2-40B4-BE49-F238E27FC236}">
                <a16:creationId xmlns:a16="http://schemas.microsoft.com/office/drawing/2014/main" id="{72EAAE95-321D-4991-8332-F3E1A0D4B28F}"/>
              </a:ext>
            </a:extLst>
          </p:cNvPr>
          <p:cNvSpPr txBox="1"/>
          <p:nvPr/>
        </p:nvSpPr>
        <p:spPr>
          <a:xfrm>
            <a:off x="3810000" y="990600"/>
            <a:ext cx="2242644" cy="1077218"/>
          </a:xfrm>
          <a:prstGeom prst="rect">
            <a:avLst/>
          </a:prstGeom>
          <a:solidFill>
            <a:srgbClr val="51A038"/>
          </a:solidFill>
          <a:ln>
            <a:solidFill>
              <a:srgbClr val="417F2D"/>
            </a:solidFill>
          </a:ln>
        </p:spPr>
        <p:style>
          <a:lnRef idx="2">
            <a:schemeClr val="accent2"/>
          </a:lnRef>
          <a:fillRef idx="1">
            <a:schemeClr val="lt1"/>
          </a:fillRef>
          <a:effectRef idx="0">
            <a:schemeClr val="accent2"/>
          </a:effectRef>
          <a:fontRef idx="minor">
            <a:schemeClr val="dk1"/>
          </a:fontRef>
        </p:style>
        <p:txBody>
          <a:bodyPr wrap="square" lIns="45720" rIns="45720" rtlCol="0">
            <a:spAutoFit/>
          </a:bodyPr>
          <a:lstStyle/>
          <a:p>
            <a:r>
              <a:rPr lang="en-US" sz="1600" dirty="0">
                <a:solidFill>
                  <a:schemeClr val="bg1"/>
                </a:solidFill>
                <a:latin typeface="Arial Narrow" panose="020B0606020202030204" pitchFamily="34" charset="0"/>
              </a:rPr>
              <a:t>Every Woman Every Child:</a:t>
            </a:r>
          </a:p>
          <a:p>
            <a:r>
              <a:rPr lang="en-US" sz="1600" dirty="0">
                <a:solidFill>
                  <a:schemeClr val="bg1"/>
                </a:solidFill>
                <a:latin typeface="Arial Narrow" panose="020B0606020202030204" pitchFamily="34" charset="0"/>
              </a:rPr>
              <a:t>Global Strategy for Women’s, Children’s and Adolescents’ Health</a:t>
            </a:r>
          </a:p>
        </p:txBody>
      </p:sp>
      <p:sp>
        <p:nvSpPr>
          <p:cNvPr id="24" name="TextBox 23">
            <a:extLst>
              <a:ext uri="{FF2B5EF4-FFF2-40B4-BE49-F238E27FC236}">
                <a16:creationId xmlns:a16="http://schemas.microsoft.com/office/drawing/2014/main" id="{610C25CC-EE78-4F70-8514-230FAA0B8980}"/>
              </a:ext>
            </a:extLst>
          </p:cNvPr>
          <p:cNvSpPr txBox="1"/>
          <p:nvPr/>
        </p:nvSpPr>
        <p:spPr>
          <a:xfrm>
            <a:off x="5549463" y="3316478"/>
            <a:ext cx="1841937" cy="584775"/>
          </a:xfrm>
          <a:prstGeom prst="rect">
            <a:avLst/>
          </a:prstGeom>
          <a:solidFill>
            <a:srgbClr val="51A038"/>
          </a:solidFill>
          <a:ln>
            <a:solidFill>
              <a:srgbClr val="417F2D"/>
            </a:solidFill>
          </a:ln>
        </p:spPr>
        <p:style>
          <a:lnRef idx="2">
            <a:schemeClr val="accent2"/>
          </a:lnRef>
          <a:fillRef idx="1">
            <a:schemeClr val="lt1"/>
          </a:fillRef>
          <a:effectRef idx="0">
            <a:schemeClr val="accent2"/>
          </a:effectRef>
          <a:fontRef idx="minor">
            <a:schemeClr val="dk1"/>
          </a:fontRef>
        </p:style>
        <p:txBody>
          <a:bodyPr wrap="square" lIns="45720" rIns="45720" rtlCol="0">
            <a:spAutoFit/>
          </a:bodyPr>
          <a:lstStyle/>
          <a:p>
            <a:r>
              <a:rPr lang="en-US" sz="1600" dirty="0">
                <a:solidFill>
                  <a:schemeClr val="bg1"/>
                </a:solidFill>
                <a:latin typeface="Arial Narrow" panose="020B0606020202030204" pitchFamily="34" charset="0"/>
              </a:rPr>
              <a:t>FP2020:</a:t>
            </a:r>
          </a:p>
          <a:p>
            <a:r>
              <a:rPr lang="en-US" sz="1600" dirty="0">
                <a:solidFill>
                  <a:schemeClr val="bg1"/>
                </a:solidFill>
                <a:latin typeface="Arial Narrow" panose="020B0606020202030204" pitchFamily="34" charset="0"/>
              </a:rPr>
              <a:t>Family Planning 2020</a:t>
            </a:r>
          </a:p>
        </p:txBody>
      </p:sp>
      <p:sp>
        <p:nvSpPr>
          <p:cNvPr id="25" name="TextBox 24">
            <a:extLst>
              <a:ext uri="{FF2B5EF4-FFF2-40B4-BE49-F238E27FC236}">
                <a16:creationId xmlns:a16="http://schemas.microsoft.com/office/drawing/2014/main" id="{EF4D3681-F686-4DA2-9398-FF5F68483D4E}"/>
              </a:ext>
            </a:extLst>
          </p:cNvPr>
          <p:cNvSpPr txBox="1"/>
          <p:nvPr/>
        </p:nvSpPr>
        <p:spPr>
          <a:xfrm>
            <a:off x="6629400" y="1150203"/>
            <a:ext cx="2133600" cy="830997"/>
          </a:xfrm>
          <a:prstGeom prst="rect">
            <a:avLst/>
          </a:prstGeom>
          <a:solidFill>
            <a:srgbClr val="51A038"/>
          </a:solidFill>
          <a:ln>
            <a:solidFill>
              <a:srgbClr val="417F2D"/>
            </a:solidFill>
          </a:ln>
        </p:spPr>
        <p:style>
          <a:lnRef idx="2">
            <a:schemeClr val="accent2"/>
          </a:lnRef>
          <a:fillRef idx="1">
            <a:schemeClr val="lt1"/>
          </a:fillRef>
          <a:effectRef idx="0">
            <a:schemeClr val="accent2"/>
          </a:effectRef>
          <a:fontRef idx="minor">
            <a:schemeClr val="dk1"/>
          </a:fontRef>
        </p:style>
        <p:txBody>
          <a:bodyPr wrap="square" lIns="45720" rIns="45720" rtlCol="0">
            <a:spAutoFit/>
          </a:bodyPr>
          <a:lstStyle/>
          <a:p>
            <a:r>
              <a:rPr lang="en-US" sz="1600" dirty="0">
                <a:solidFill>
                  <a:schemeClr val="bg1"/>
                </a:solidFill>
                <a:latin typeface="Arial Narrow" panose="020B0606020202030204" pitchFamily="34" charset="0"/>
              </a:rPr>
              <a:t>SDGs:</a:t>
            </a:r>
          </a:p>
          <a:p>
            <a:r>
              <a:rPr lang="en-US" sz="1600" dirty="0">
                <a:solidFill>
                  <a:schemeClr val="bg1"/>
                </a:solidFill>
                <a:latin typeface="Arial Narrow" panose="020B0606020202030204" pitchFamily="34" charset="0"/>
              </a:rPr>
              <a:t>Sustainable Development Goals</a:t>
            </a:r>
          </a:p>
        </p:txBody>
      </p:sp>
    </p:spTree>
    <p:extLst>
      <p:ext uri="{BB962C8B-B14F-4D97-AF65-F5344CB8AC3E}">
        <p14:creationId xmlns:p14="http://schemas.microsoft.com/office/powerpoint/2010/main" val="2195588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667000"/>
            <a:ext cx="8001000" cy="2031325"/>
          </a:xfrm>
          <a:prstGeom prst="rect">
            <a:avLst/>
          </a:prstGeom>
          <a:noFill/>
        </p:spPr>
        <p:txBody>
          <a:bodyPr wrap="square" rtlCol="0">
            <a:spAutoFit/>
          </a:bodyPr>
          <a:lstStyle/>
          <a:p>
            <a:pPr algn="ctr"/>
            <a:r>
              <a:rPr lang="en-US" dirty="0">
                <a:solidFill>
                  <a:schemeClr val="tx2">
                    <a:lumMod val="75000"/>
                  </a:schemeClr>
                </a:solidFill>
                <a:latin typeface="Arial" panose="020B0604020202020204" pitchFamily="34" charset="0"/>
                <a:cs typeface="Arial" panose="020B0604020202020204" pitchFamily="34" charset="0"/>
              </a:rPr>
              <a:t>THANK YOU!</a:t>
            </a:r>
          </a:p>
          <a:p>
            <a:pPr algn="ctr"/>
            <a:endParaRPr lang="en-US" dirty="0">
              <a:solidFill>
                <a:schemeClr val="tx2">
                  <a:lumMod val="75000"/>
                </a:schemeClr>
              </a:solidFill>
              <a:latin typeface="Arial" panose="020B0604020202020204" pitchFamily="34" charset="0"/>
              <a:cs typeface="Arial" panose="020B0604020202020204" pitchFamily="34" charset="0"/>
            </a:endParaRPr>
          </a:p>
          <a:p>
            <a:pPr algn="ctr"/>
            <a:endParaRPr lang="en-US" dirty="0">
              <a:solidFill>
                <a:schemeClr val="tx2">
                  <a:lumMod val="75000"/>
                </a:schemeClr>
              </a:solidFill>
              <a:latin typeface="Arial" panose="020B0604020202020204" pitchFamily="34" charset="0"/>
              <a:cs typeface="Arial" panose="020B0604020202020204" pitchFamily="34" charset="0"/>
            </a:endParaRPr>
          </a:p>
          <a:p>
            <a:pPr algn="ctr"/>
            <a:r>
              <a:rPr lang="en-US" dirty="0">
                <a:solidFill>
                  <a:schemeClr val="tx2">
                    <a:lumMod val="75000"/>
                  </a:schemeClr>
                </a:solidFill>
                <a:latin typeface="Arial" panose="020B0604020202020204" pitchFamily="34" charset="0"/>
                <a:cs typeface="Arial" panose="020B0604020202020204" pitchFamily="34" charset="0"/>
              </a:rPr>
              <a:t>Further resources:</a:t>
            </a:r>
          </a:p>
          <a:p>
            <a:pPr algn="ctr"/>
            <a:endParaRPr lang="en-US" dirty="0">
              <a:solidFill>
                <a:schemeClr val="tx2">
                  <a:lumMod val="75000"/>
                </a:schemeClr>
              </a:solidFill>
              <a:latin typeface="Arial" panose="020B0604020202020204" pitchFamily="34" charset="0"/>
              <a:cs typeface="Arial" panose="020B0604020202020204" pitchFamily="34" charset="0"/>
            </a:endParaRPr>
          </a:p>
          <a:p>
            <a:pPr algn="ctr"/>
            <a:r>
              <a:rPr lang="en-US" dirty="0">
                <a:solidFill>
                  <a:schemeClr val="tx2">
                    <a:lumMod val="75000"/>
                  </a:schemeClr>
                </a:solidFill>
                <a:latin typeface="Arial" panose="020B0604020202020204" pitchFamily="34" charset="0"/>
                <a:cs typeface="Arial" panose="020B0604020202020204" pitchFamily="34" charset="0"/>
              </a:rPr>
              <a:t>www.unpopulation.org</a:t>
            </a:r>
          </a:p>
          <a:p>
            <a:pPr marL="285750" indent="-285750">
              <a:buFont typeface="Arial" panose="020B0604020202020204" pitchFamily="34" charset="0"/>
              <a:buChar char="•"/>
            </a:pPr>
            <a:endParaRPr lang="en-US"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68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0" y="304800"/>
            <a:ext cx="3886200" cy="3995738"/>
          </a:xfrm>
        </p:spPr>
        <p:txBody>
          <a:bodyPr/>
          <a:lstStyle/>
          <a:p>
            <a:endParaRPr lang="en-US" altLang="en-US" dirty="0">
              <a:solidFill>
                <a:schemeClr val="tx2">
                  <a:lumMod val="75000"/>
                </a:schemeClr>
              </a:solidFill>
            </a:endParaRPr>
          </a:p>
          <a:p>
            <a:r>
              <a:rPr lang="en-US" altLang="en-US" dirty="0">
                <a:solidFill>
                  <a:schemeClr val="tx2">
                    <a:lumMod val="75000"/>
                  </a:schemeClr>
                </a:solidFill>
                <a:latin typeface="Arial" panose="020B0604020202020204" pitchFamily="34" charset="0"/>
                <a:cs typeface="Arial" panose="020B0604020202020204" pitchFamily="34" charset="0"/>
              </a:rPr>
              <a:t>Let us know when you are done!</a:t>
            </a:r>
          </a:p>
          <a:p>
            <a:endParaRPr lang="en-US" altLang="en-US" dirty="0">
              <a:solidFill>
                <a:schemeClr val="tx2">
                  <a:lumMod val="75000"/>
                </a:schemeClr>
              </a:solidFill>
              <a:latin typeface="Arial" panose="020B0604020202020204" pitchFamily="34" charset="0"/>
              <a:cs typeface="Arial" panose="020B0604020202020204" pitchFamily="34" charset="0"/>
            </a:endParaRPr>
          </a:p>
          <a:p>
            <a:r>
              <a:rPr lang="en-US" altLang="en-US" dirty="0">
                <a:solidFill>
                  <a:schemeClr val="tx2">
                    <a:lumMod val="75000"/>
                  </a:schemeClr>
                </a:solidFill>
                <a:latin typeface="Arial" panose="020B0604020202020204" pitchFamily="34" charset="0"/>
                <a:cs typeface="Arial" panose="020B0604020202020204" pitchFamily="34" charset="0"/>
              </a:rPr>
              <a:t>How will we know that?</a:t>
            </a:r>
          </a:p>
          <a:p>
            <a:r>
              <a:rPr lang="en-US" altLang="en-US" dirty="0">
                <a:solidFill>
                  <a:schemeClr val="tx2">
                    <a:lumMod val="75000"/>
                  </a:schemeClr>
                </a:solidFill>
                <a:latin typeface="Arial" panose="020B0604020202020204" pitchFamily="34" charset="0"/>
                <a:cs typeface="Arial" panose="020B0604020202020204" pitchFamily="34" charset="0"/>
              </a:rPr>
              <a:t>Are we making progress?</a:t>
            </a:r>
          </a:p>
          <a:p>
            <a:endParaRPr lang="en-US" altLang="en-US" dirty="0">
              <a:solidFill>
                <a:schemeClr val="tx2">
                  <a:lumMod val="75000"/>
                </a:schemeClr>
              </a:solidFill>
            </a:endParaRPr>
          </a:p>
          <a:p>
            <a:r>
              <a:rPr lang="en-SG" altLang="en-US" dirty="0"/>
              <a:t>Population Division is custodian agency for several SDG indicators (including 3.7.1.)</a:t>
            </a:r>
          </a:p>
          <a:p>
            <a:endParaRPr lang="en-US" altLang="en-US" dirty="0">
              <a:solidFill>
                <a:schemeClr val="tx2">
                  <a:lumMod val="75000"/>
                </a:schemeClr>
              </a:solidFill>
            </a:endParaRPr>
          </a:p>
          <a:p>
            <a:endParaRPr lang="en-US" altLang="en-US" dirty="0">
              <a:solidFill>
                <a:schemeClr val="tx2">
                  <a:lumMod val="75000"/>
                </a:schemeClr>
              </a:solidFill>
            </a:endParaRPr>
          </a:p>
          <a:p>
            <a:endParaRPr lang="en-US" altLang="en-US" dirty="0">
              <a:solidFill>
                <a:schemeClr val="tx2">
                  <a:lumMod val="75000"/>
                </a:schemeClr>
              </a:solidFill>
            </a:endParaRPr>
          </a:p>
          <a:p>
            <a:endParaRPr lang="en-US" altLang="en-US" dirty="0">
              <a:solidFill>
                <a:schemeClr val="tx2">
                  <a:lumMod val="75000"/>
                </a:schemeClr>
              </a:solidFill>
            </a:endParaRPr>
          </a:p>
          <a:p>
            <a:endParaRPr lang="en-US" altLang="en-US" dirty="0">
              <a:solidFill>
                <a:schemeClr val="tx2">
                  <a:lumMod val="75000"/>
                </a:schemeClr>
              </a:solidFill>
            </a:endParaRPr>
          </a:p>
          <a:p>
            <a:endParaRPr lang="en-US" altLang="en-US" sz="1100" dirty="0">
              <a:solidFill>
                <a:schemeClr val="tx2">
                  <a:lumMod val="75000"/>
                </a:schemeClr>
              </a:solidFill>
            </a:endParaRPr>
          </a:p>
          <a:p>
            <a:endParaRPr lang="en-US" altLang="en-US" dirty="0">
              <a:solidFill>
                <a:schemeClr val="tx2">
                  <a:lumMod val="75000"/>
                </a:schemeClr>
              </a:solidFill>
            </a:endParaRPr>
          </a:p>
          <a:p>
            <a:endParaRPr lang="en-US" altLang="en-US" dirty="0">
              <a:solidFill>
                <a:schemeClr val="tx2">
                  <a:lumMod val="75000"/>
                </a:schemeClr>
              </a:solidFill>
            </a:endParaRPr>
          </a:p>
          <a:p>
            <a:endParaRPr lang="en-US" altLang="en-US" dirty="0">
              <a:solidFill>
                <a:schemeClr val="tx2">
                  <a:lumMod val="75000"/>
                </a:schemeClr>
              </a:solidFill>
            </a:endParaRPr>
          </a:p>
          <a:p>
            <a:endParaRPr lang="en-SG" altLang="en-US" b="1" dirty="0">
              <a:solidFill>
                <a:schemeClr val="tx2">
                  <a:lumMod val="75000"/>
                </a:schemeClr>
              </a:solidFill>
            </a:endParaRPr>
          </a:p>
          <a:p>
            <a:endParaRPr lang="en-US" dirty="0"/>
          </a:p>
        </p:txBody>
      </p:sp>
      <p:pic>
        <p:nvPicPr>
          <p:cNvPr id="1026" name="Picture 2" descr="https://pbs.twimg.com/media/CPGHrV_VAAAbeb-.png:large">
            <a:extLst>
              <a:ext uri="{FF2B5EF4-FFF2-40B4-BE49-F238E27FC236}">
                <a16:creationId xmlns:a16="http://schemas.microsoft.com/office/drawing/2014/main" id="{F4434473-0B22-4C20-8C2A-0F9CD5713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651" y="0"/>
            <a:ext cx="367665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sustainable development goals">
            <a:extLst>
              <a:ext uri="{FF2B5EF4-FFF2-40B4-BE49-F238E27FC236}">
                <a16:creationId xmlns:a16="http://schemas.microsoft.com/office/drawing/2014/main" id="{291B82E6-61C3-4407-A713-47F0B50B6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243" y="3657601"/>
            <a:ext cx="3093957" cy="20588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28F45AD-E718-4B89-A991-E1E8CEBC0834}"/>
              </a:ext>
            </a:extLst>
          </p:cNvPr>
          <p:cNvSpPr/>
          <p:nvPr/>
        </p:nvSpPr>
        <p:spPr>
          <a:xfrm>
            <a:off x="2857004" y="5562600"/>
            <a:ext cx="1791196" cy="307777"/>
          </a:xfrm>
          <a:prstGeom prst="rect">
            <a:avLst/>
          </a:prstGeom>
        </p:spPr>
        <p:txBody>
          <a:bodyPr wrap="none">
            <a:spAutoFit/>
          </a:bodyPr>
          <a:lstStyle/>
          <a:p>
            <a:r>
              <a:rPr lang="en-US" sz="1400" dirty="0"/>
              <a:t>from </a:t>
            </a:r>
            <a:r>
              <a:rPr lang="en-US" sz="1400" dirty="0">
                <a:hlinkClick r:id="rId5"/>
              </a:rPr>
              <a:t>@</a:t>
            </a:r>
            <a:r>
              <a:rPr lang="en-US" sz="1400" u="sng" dirty="0" err="1">
                <a:hlinkClick r:id="rId5"/>
              </a:rPr>
              <a:t>ComicsUniting</a:t>
            </a:r>
            <a:endParaRPr lang="en-US" altLang="en-US" sz="1400" dirty="0">
              <a:solidFill>
                <a:schemeClr val="tx2">
                  <a:lumMod val="75000"/>
                </a:schemeClr>
              </a:solidFill>
            </a:endParaRPr>
          </a:p>
        </p:txBody>
      </p:sp>
    </p:spTree>
    <p:extLst>
      <p:ext uri="{BB962C8B-B14F-4D97-AF65-F5344CB8AC3E}">
        <p14:creationId xmlns:p14="http://schemas.microsoft.com/office/powerpoint/2010/main" val="3694713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914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2400" b="1" dirty="0">
                <a:solidFill>
                  <a:schemeClr val="tx2">
                    <a:lumMod val="75000"/>
                  </a:schemeClr>
                </a:solidFill>
                <a:latin typeface="Arial" panose="020B0604020202020204" pitchFamily="34" charset="0"/>
                <a:ea typeface="+mn-ea"/>
                <a:cs typeface="Arial" panose="020B0604020202020204" pitchFamily="34" charset="0"/>
              </a:rPr>
              <a:t>2030 AGENDA FOR SUSTAINABLE DEVELOPMENT</a:t>
            </a:r>
          </a:p>
        </p:txBody>
      </p:sp>
      <p:sp>
        <p:nvSpPr>
          <p:cNvPr id="2" name="Content Placeholder 1"/>
          <p:cNvSpPr>
            <a:spLocks noGrp="1"/>
          </p:cNvSpPr>
          <p:nvPr>
            <p:ph idx="1"/>
          </p:nvPr>
        </p:nvSpPr>
        <p:spPr>
          <a:xfrm>
            <a:off x="533400" y="4724400"/>
            <a:ext cx="8229600" cy="838200"/>
          </a:xfrm>
        </p:spPr>
        <p:txBody>
          <a:bodyPr/>
          <a:lstStyle/>
          <a:p>
            <a:pPr marL="800100" lvl="1" indent="-342900" eaLnBrk="1" hangingPunct="1">
              <a:spcAft>
                <a:spcPts val="600"/>
              </a:spcAft>
              <a:buFont typeface="Wingdings" panose="05000000000000000000" pitchFamily="2" charset="2"/>
              <a:buChar char="Ø"/>
              <a:defRPr/>
            </a:pPr>
            <a:r>
              <a:rPr lang="en-GB" i="1" dirty="0">
                <a:solidFill>
                  <a:schemeClr val="tx2">
                    <a:lumMod val="75000"/>
                  </a:schemeClr>
                </a:solidFill>
                <a:latin typeface="Arial" panose="020B0604020202020204" pitchFamily="34" charset="0"/>
                <a:cs typeface="Arial" panose="020B0604020202020204" pitchFamily="34" charset="0"/>
              </a:rPr>
              <a:t>“Leave no one behind” - </a:t>
            </a:r>
            <a:r>
              <a:rPr lang="en-US" dirty="0">
                <a:solidFill>
                  <a:schemeClr val="tx2">
                    <a:lumMod val="75000"/>
                  </a:schemeClr>
                </a:solidFill>
                <a:latin typeface="Arial" panose="020B0604020202020204" pitchFamily="34" charset="0"/>
                <a:cs typeface="Arial" panose="020B0604020202020204" pitchFamily="34" charset="0"/>
              </a:rPr>
              <a:t>Disaggregation: age, marital status, wealth, sub-national…</a:t>
            </a:r>
          </a:p>
          <a:p>
            <a:endParaRPr lang="en-SG" altLang="en-US" b="1" dirty="0">
              <a:solidFill>
                <a:schemeClr val="tx2">
                  <a:lumMod val="75000"/>
                </a:schemeClr>
              </a:solidFill>
            </a:endParaRPr>
          </a:p>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27" t="25962" r="17031" b="46274"/>
          <a:stretch/>
        </p:blipFill>
        <p:spPr>
          <a:xfrm>
            <a:off x="2076767" y="929640"/>
            <a:ext cx="5142865" cy="135636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740924427"/>
              </p:ext>
            </p:extLst>
          </p:nvPr>
        </p:nvGraphicFramePr>
        <p:xfrm>
          <a:off x="971550" y="2447406"/>
          <a:ext cx="7200900" cy="1963187"/>
        </p:xfrm>
        <a:graphic>
          <a:graphicData uri="http://schemas.openxmlformats.org/drawingml/2006/table">
            <a:tbl>
              <a:tblPr firstRow="1" bandRow="1">
                <a:effectLst/>
                <a:tableStyleId>{69C7853C-536D-4A76-A0AE-DD22124D55A5}</a:tableStyleId>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137160">
                <a:tc>
                  <a:txBody>
                    <a:bodyPr/>
                    <a:lstStyle/>
                    <a:p>
                      <a:r>
                        <a:rPr lang="en-US" dirty="0">
                          <a:solidFill>
                            <a:schemeClr val="bg1"/>
                          </a:solidFill>
                          <a:latin typeface="Arial Narrow" panose="020B0606020202030204" pitchFamily="34" charset="0"/>
                        </a:rPr>
                        <a:t>TARGET 3.7</a:t>
                      </a:r>
                    </a:p>
                  </a:txBody>
                  <a:tcPr>
                    <a:lnB w="28575" cap="flat" cmpd="sng" algn="ctr">
                      <a:solidFill>
                        <a:schemeClr val="bg1"/>
                      </a:solidFill>
                      <a:prstDash val="solid"/>
                      <a:round/>
                      <a:headEnd type="none" w="med" len="med"/>
                      <a:tailEnd type="none" w="med" len="med"/>
                    </a:lnB>
                    <a:solidFill>
                      <a:srgbClr val="51A038"/>
                    </a:solidFill>
                  </a:tcPr>
                </a:tc>
                <a:tc>
                  <a:txBody>
                    <a:bodyPr/>
                    <a:lstStyle/>
                    <a:p>
                      <a:r>
                        <a:rPr lang="en-US" dirty="0">
                          <a:solidFill>
                            <a:schemeClr val="bg1"/>
                          </a:solidFill>
                          <a:latin typeface="Arial Narrow" panose="020B0606020202030204" pitchFamily="34" charset="0"/>
                        </a:rPr>
                        <a:t>INDICATOR 3.7.1</a:t>
                      </a:r>
                    </a:p>
                  </a:txBody>
                  <a:tcPr>
                    <a:lnB w="28575" cap="flat" cmpd="sng" algn="ctr">
                      <a:solidFill>
                        <a:schemeClr val="bg1"/>
                      </a:solidFill>
                      <a:prstDash val="solid"/>
                      <a:round/>
                      <a:headEnd type="none" w="med" len="med"/>
                      <a:tailEnd type="none" w="med" len="med"/>
                    </a:lnB>
                    <a:solidFill>
                      <a:srgbClr val="51A038"/>
                    </a:solidFill>
                  </a:tcPr>
                </a:tc>
                <a:extLst>
                  <a:ext uri="{0D108BD9-81ED-4DB2-BD59-A6C34878D82A}">
                    <a16:rowId xmlns:a16="http://schemas.microsoft.com/office/drawing/2014/main" val="10000"/>
                  </a:ext>
                </a:extLst>
              </a:tr>
              <a:tr h="1597427">
                <a:tc>
                  <a:txBody>
                    <a:bodyPr/>
                    <a:lstStyle/>
                    <a:p>
                      <a:r>
                        <a:rPr lang="en-US" sz="1600" kern="1200" dirty="0">
                          <a:solidFill>
                            <a:schemeClr val="bg1"/>
                          </a:solidFill>
                          <a:effectLst/>
                          <a:latin typeface="Arial Narrow" panose="020B0606020202030204" pitchFamily="34" charset="0"/>
                        </a:rPr>
                        <a:t>By 2030, ensure universal access to sexual and reproductive health-care services, including for family planning, information and education, and the integration of reproductive health into national strategies and </a:t>
                      </a:r>
                      <a:r>
                        <a:rPr lang="en-US" sz="1600" kern="1200" dirty="0" err="1">
                          <a:solidFill>
                            <a:schemeClr val="bg1"/>
                          </a:solidFill>
                          <a:effectLst/>
                          <a:latin typeface="Arial Narrow" panose="020B0606020202030204" pitchFamily="34" charset="0"/>
                        </a:rPr>
                        <a:t>programmes</a:t>
                      </a:r>
                      <a:r>
                        <a:rPr lang="en-US" sz="1600" kern="1200" dirty="0">
                          <a:solidFill>
                            <a:schemeClr val="bg1"/>
                          </a:solidFill>
                          <a:effectLst/>
                          <a:latin typeface="Arial Narrow" panose="020B0606020202030204" pitchFamily="34" charset="0"/>
                        </a:rPr>
                        <a:t>.</a:t>
                      </a:r>
                      <a:endParaRPr lang="en-US" sz="1600" dirty="0">
                        <a:solidFill>
                          <a:schemeClr val="bg1"/>
                        </a:solidFill>
                        <a:latin typeface="Arial Narrow" panose="020B0606020202030204" pitchFamily="34" charset="0"/>
                      </a:endParaRPr>
                    </a:p>
                  </a:txBody>
                  <a:tcPr>
                    <a:lnL w="9525" cap="flat" cmpd="sng" algn="ctr">
                      <a:noFill/>
                      <a:prstDash val="solid"/>
                    </a:lnL>
                    <a:lnR w="9525" cap="flat" cmpd="sng" algn="ctr">
                      <a:noFill/>
                      <a:prstDash val="soli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CB640"/>
                    </a:solidFill>
                  </a:tcPr>
                </a:tc>
                <a:tc>
                  <a:txBody>
                    <a:bodyPr/>
                    <a:lstStyle/>
                    <a:p>
                      <a:r>
                        <a:rPr lang="en-US" sz="1600" kern="1200" dirty="0">
                          <a:solidFill>
                            <a:schemeClr val="bg1"/>
                          </a:solidFill>
                          <a:effectLst/>
                          <a:latin typeface="Arial Narrow" panose="020B0606020202030204" pitchFamily="34" charset="0"/>
                        </a:rPr>
                        <a:t>Proportion of women of reproductive age (aged 15-49 years) who have their need for family planning satisfied with modern methods.</a:t>
                      </a:r>
                      <a:endParaRPr lang="en-US" sz="1600" dirty="0">
                        <a:solidFill>
                          <a:schemeClr val="bg1"/>
                        </a:solidFill>
                        <a:latin typeface="Arial Narrow" panose="020B0606020202030204" pitchFamily="34" charset="0"/>
                      </a:endParaRPr>
                    </a:p>
                  </a:txBody>
                  <a:tcPr>
                    <a:lnL w="9525" cap="flat" cmpd="sng" algn="ctr">
                      <a:noFill/>
                      <a:prstDash val="solid"/>
                    </a:lnL>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5CB64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5048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654050" y="304800"/>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WHAT DO WE NEED MONITORING FOR?</a:t>
            </a:r>
          </a:p>
        </p:txBody>
      </p:sp>
      <p:pic>
        <p:nvPicPr>
          <p:cNvPr id="3" name="Picture 2">
            <a:extLst>
              <a:ext uri="{FF2B5EF4-FFF2-40B4-BE49-F238E27FC236}">
                <a16:creationId xmlns:a16="http://schemas.microsoft.com/office/drawing/2014/main" id="{1F6F78C2-C7C8-4058-BD2E-A57DDDCBCF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34" t="17949" r="6666" b="24359"/>
          <a:stretch/>
        </p:blipFill>
        <p:spPr>
          <a:xfrm>
            <a:off x="457200" y="1752600"/>
            <a:ext cx="8153400" cy="3924096"/>
          </a:xfrm>
          <a:prstGeom prst="rect">
            <a:avLst/>
          </a:prstGeom>
        </p:spPr>
      </p:pic>
      <p:sp>
        <p:nvSpPr>
          <p:cNvPr id="5123" name="TextBox 3"/>
          <p:cNvSpPr txBox="1">
            <a:spLocks noChangeArrowheads="1"/>
          </p:cNvSpPr>
          <p:nvPr/>
        </p:nvSpPr>
        <p:spPr bwMode="auto">
          <a:xfrm>
            <a:off x="730250" y="1249363"/>
            <a:ext cx="8001000" cy="49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8001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spcAft>
                <a:spcPts val="600"/>
              </a:spcAft>
              <a:buFont typeface="Wingdings" panose="05000000000000000000" pitchFamily="2" charset="2"/>
              <a:buChar char="Ø"/>
              <a:defRPr/>
            </a:pPr>
            <a:r>
              <a:rPr lang="en-US" altLang="en-US" sz="2000" dirty="0">
                <a:solidFill>
                  <a:schemeClr val="tx2">
                    <a:lumMod val="75000"/>
                  </a:schemeClr>
                </a:solidFill>
                <a:latin typeface="Arial" charset="0"/>
              </a:rPr>
              <a:t>Present current situation - “nowcasting”</a:t>
            </a:r>
          </a:p>
        </p:txBody>
      </p:sp>
    </p:spTree>
    <p:extLst>
      <p:ext uri="{BB962C8B-B14F-4D97-AF65-F5344CB8AC3E}">
        <p14:creationId xmlns:p14="http://schemas.microsoft.com/office/powerpoint/2010/main" val="253278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654050" y="304800"/>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WHAT DO WE NEED MONITORING FOR?</a:t>
            </a:r>
          </a:p>
        </p:txBody>
      </p:sp>
      <p:sp>
        <p:nvSpPr>
          <p:cNvPr id="5123" name="TextBox 3"/>
          <p:cNvSpPr txBox="1">
            <a:spLocks noChangeArrowheads="1"/>
          </p:cNvSpPr>
          <p:nvPr/>
        </p:nvSpPr>
        <p:spPr bwMode="auto">
          <a:xfrm>
            <a:off x="730250" y="1249363"/>
            <a:ext cx="8001000" cy="37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8001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spcAft>
                <a:spcPts val="600"/>
              </a:spcAft>
              <a:buFont typeface="Wingdings" panose="05000000000000000000" pitchFamily="2" charset="2"/>
              <a:buChar char="Ø"/>
              <a:defRPr/>
            </a:pPr>
            <a:r>
              <a:rPr lang="en-US" altLang="en-US" sz="2000" dirty="0">
                <a:solidFill>
                  <a:schemeClr val="tx2">
                    <a:lumMod val="75000"/>
                  </a:schemeClr>
                </a:solidFill>
                <a:latin typeface="Arial" charset="0"/>
              </a:rPr>
              <a:t>Present current situation - “nowcasting”</a:t>
            </a:r>
          </a:p>
          <a:p>
            <a:pPr eaLnBrk="1" hangingPunct="1">
              <a:lnSpc>
                <a:spcPct val="150000"/>
              </a:lnSpc>
              <a:spcAft>
                <a:spcPts val="600"/>
              </a:spcAft>
              <a:buFont typeface="Wingdings" panose="05000000000000000000" pitchFamily="2" charset="2"/>
              <a:buChar char="Ø"/>
              <a:defRPr/>
            </a:pPr>
            <a:r>
              <a:rPr lang="en-US" altLang="en-US" sz="2000" dirty="0">
                <a:solidFill>
                  <a:schemeClr val="tx2">
                    <a:lumMod val="75000"/>
                  </a:schemeClr>
                </a:solidFill>
                <a:latin typeface="Arial" charset="0"/>
              </a:rPr>
              <a:t>Assess the changes over time</a:t>
            </a:r>
          </a:p>
          <a:p>
            <a:pPr eaLnBrk="1" hangingPunct="1">
              <a:lnSpc>
                <a:spcPct val="150000"/>
              </a:lnSpc>
              <a:spcAft>
                <a:spcPts val="600"/>
              </a:spcAft>
              <a:buFont typeface="Wingdings" panose="05000000000000000000" pitchFamily="2" charset="2"/>
              <a:buChar char="Ø"/>
              <a:defRPr/>
            </a:pPr>
            <a:r>
              <a:rPr lang="en-US" altLang="en-US" sz="2000" dirty="0">
                <a:solidFill>
                  <a:schemeClr val="tx2">
                    <a:lumMod val="75000"/>
                  </a:schemeClr>
                </a:solidFill>
                <a:latin typeface="Arial" charset="0"/>
              </a:rPr>
              <a:t>Compare countries at same point in time</a:t>
            </a:r>
          </a:p>
          <a:p>
            <a:pPr eaLnBrk="1" hangingPunct="1">
              <a:lnSpc>
                <a:spcPct val="150000"/>
              </a:lnSpc>
              <a:spcAft>
                <a:spcPts val="600"/>
              </a:spcAft>
              <a:buFont typeface="Wingdings" panose="05000000000000000000" pitchFamily="2" charset="2"/>
              <a:buChar char="Ø"/>
              <a:defRPr/>
            </a:pPr>
            <a:r>
              <a:rPr lang="en-US" altLang="en-US" sz="2000" dirty="0">
                <a:solidFill>
                  <a:schemeClr val="tx2">
                    <a:lumMod val="75000"/>
                  </a:schemeClr>
                </a:solidFill>
                <a:latin typeface="Arial" charset="0"/>
              </a:rPr>
              <a:t>Present regional and global estimates</a:t>
            </a:r>
          </a:p>
          <a:p>
            <a:pPr eaLnBrk="1" hangingPunct="1">
              <a:lnSpc>
                <a:spcPct val="150000"/>
              </a:lnSpc>
              <a:spcAft>
                <a:spcPts val="600"/>
              </a:spcAft>
              <a:buFont typeface="Wingdings" panose="05000000000000000000" pitchFamily="2" charset="2"/>
              <a:buChar char="Ø"/>
              <a:defRPr/>
            </a:pPr>
            <a:r>
              <a:rPr lang="en-US" altLang="en-US" sz="2000" dirty="0">
                <a:solidFill>
                  <a:schemeClr val="tx2">
                    <a:lumMod val="75000"/>
                  </a:schemeClr>
                </a:solidFill>
                <a:latin typeface="Arial" charset="0"/>
              </a:rPr>
              <a:t>Future path based on historical patterns </a:t>
            </a:r>
          </a:p>
          <a:p>
            <a:pPr eaLnBrk="1" hangingPunct="1">
              <a:lnSpc>
                <a:spcPct val="150000"/>
              </a:lnSpc>
              <a:spcAft>
                <a:spcPts val="600"/>
              </a:spcAft>
              <a:buFont typeface="Wingdings" panose="05000000000000000000" pitchFamily="2" charset="2"/>
              <a:buChar char="Ø"/>
              <a:defRPr/>
            </a:pPr>
            <a:r>
              <a:rPr lang="en-US" altLang="en-US" sz="2000" dirty="0">
                <a:solidFill>
                  <a:schemeClr val="tx2">
                    <a:lumMod val="75000"/>
                  </a:schemeClr>
                </a:solidFill>
                <a:latin typeface="Arial" charset="0"/>
              </a:rPr>
              <a:t>Future path if accelerated progress</a:t>
            </a:r>
          </a:p>
          <a:p>
            <a:pPr eaLnBrk="1" hangingPunct="1">
              <a:lnSpc>
                <a:spcPct val="150000"/>
              </a:lnSpc>
              <a:spcAft>
                <a:spcPts val="600"/>
              </a:spcAft>
              <a:buFont typeface="Wingdings" panose="05000000000000000000" pitchFamily="2" charset="2"/>
              <a:buChar char="Ø"/>
              <a:defRPr/>
            </a:pPr>
            <a:r>
              <a:rPr lang="en-US" altLang="en-US" sz="2000" dirty="0">
                <a:solidFill>
                  <a:schemeClr val="tx2">
                    <a:lumMod val="75000"/>
                  </a:schemeClr>
                </a:solidFill>
                <a:latin typeface="Arial" charset="0"/>
              </a:rPr>
              <a:t>How to set targets?</a:t>
            </a:r>
          </a:p>
        </p:txBody>
      </p:sp>
    </p:spTree>
    <p:extLst>
      <p:ext uri="{BB962C8B-B14F-4D97-AF65-F5344CB8AC3E}">
        <p14:creationId xmlns:p14="http://schemas.microsoft.com/office/powerpoint/2010/main" val="375238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229600" cy="914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KEY INDICATORS FOR MONITORING </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28600" y="685800"/>
                <a:ext cx="6705600" cy="5158991"/>
              </a:xfrm>
            </p:spPr>
            <p:txBody>
              <a:bodyPr/>
              <a:lstStyle/>
              <a:p>
                <a:pPr>
                  <a:spcAft>
                    <a:spcPts val="600"/>
                  </a:spcAft>
                </a:pPr>
                <a:endParaRPr lang="en-US" sz="1800" b="1" dirty="0">
                  <a:solidFill>
                    <a:schemeClr val="tx2">
                      <a:lumMod val="75000"/>
                    </a:schemeClr>
                  </a:solidFill>
                </a:endParaRPr>
              </a:p>
              <a:p>
                <a:pPr>
                  <a:spcAft>
                    <a:spcPts val="600"/>
                  </a:spcAft>
                </a:pPr>
                <a:r>
                  <a:rPr lang="en-US" sz="1800" b="1" dirty="0">
                    <a:solidFill>
                      <a:schemeClr val="tx2">
                        <a:lumMod val="75000"/>
                      </a:schemeClr>
                    </a:solidFill>
                  </a:rPr>
                  <a:t>Contraceptive Prevalence (modern and traditional)</a:t>
                </a:r>
                <a:endParaRPr lang="en-US" sz="1800" i="1" dirty="0">
                  <a:solidFill>
                    <a:schemeClr val="tx2">
                      <a:lumMod val="75000"/>
                    </a:schemeClr>
                  </a:solidFill>
                </a:endParaRPr>
              </a:p>
              <a:p>
                <a:pPr marL="400050" lvl="1" indent="0"/>
                <a14:m>
                  <m:oMathPara xmlns:m="http://schemas.openxmlformats.org/officeDocument/2006/math">
                    <m:oMathParaPr>
                      <m:jc m:val="centerGroup"/>
                    </m:oMathParaPr>
                    <m:oMath xmlns:m="http://schemas.openxmlformats.org/officeDocument/2006/math">
                      <m:r>
                        <a:rPr lang="en-US" sz="1800" b="0" i="1" smtClean="0">
                          <a:solidFill>
                            <a:schemeClr val="tx2">
                              <a:lumMod val="75000"/>
                            </a:schemeClr>
                          </a:solidFill>
                          <a:latin typeface="Cambria Math" charset="0"/>
                        </a:rPr>
                        <m:t>𝐶𝑃</m:t>
                      </m:r>
                      <m:r>
                        <a:rPr lang="en-US" sz="1800" b="0" i="1" smtClean="0">
                          <a:solidFill>
                            <a:schemeClr val="tx2">
                              <a:lumMod val="75000"/>
                            </a:schemeClr>
                          </a:solidFill>
                          <a:latin typeface="Cambria Math" charset="0"/>
                        </a:rPr>
                        <m:t>=</m:t>
                      </m:r>
                      <m:f>
                        <m:fPr>
                          <m:ctrlPr>
                            <a:rPr lang="mr-IN" sz="1800" b="0" i="1" smtClean="0">
                              <a:solidFill>
                                <a:schemeClr val="tx2">
                                  <a:lumMod val="75000"/>
                                </a:schemeClr>
                              </a:solidFill>
                              <a:latin typeface="Cambria Math" panose="02040503050406030204" pitchFamily="18" charset="0"/>
                            </a:rPr>
                          </m:ctrlPr>
                        </m:fPr>
                        <m:num>
                          <m:r>
                            <m:rPr>
                              <m:nor/>
                            </m:rPr>
                            <a:rPr lang="en-US" sz="1800" b="0" i="0" smtClean="0">
                              <a:solidFill>
                                <a:schemeClr val="tx2">
                                  <a:lumMod val="75000"/>
                                </a:schemeClr>
                              </a:solidFill>
                              <a:latin typeface="Cambria Math" charset="0"/>
                            </a:rPr>
                            <m:t>number</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of</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women</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using</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contraception</m:t>
                          </m:r>
                        </m:num>
                        <m:den>
                          <m:r>
                            <m:rPr>
                              <m:nor/>
                            </m:rPr>
                            <a:rPr lang="en-US" sz="1800" b="0" i="0" smtClean="0">
                              <a:solidFill>
                                <a:schemeClr val="tx2">
                                  <a:lumMod val="75000"/>
                                </a:schemeClr>
                              </a:solidFill>
                              <a:latin typeface="Cambria Math" charset="0"/>
                            </a:rPr>
                            <m:t>total</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number</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of</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women</m:t>
                          </m:r>
                        </m:den>
                      </m:f>
                    </m:oMath>
                  </m:oMathPara>
                </a14:m>
                <a:endParaRPr lang="en-US" sz="1800" i="1" dirty="0">
                  <a:solidFill>
                    <a:schemeClr val="tx2">
                      <a:lumMod val="75000"/>
                    </a:schemeClr>
                  </a:solidFill>
                </a:endParaRPr>
              </a:p>
              <a:p>
                <a:pPr marL="400050" lvl="1"/>
                <a:endParaRPr lang="en-US" sz="1800" dirty="0">
                  <a:solidFill>
                    <a:schemeClr val="tx2">
                      <a:lumMod val="75000"/>
                    </a:schemeClr>
                  </a:solidFill>
                </a:endParaRPr>
              </a:p>
              <a:p>
                <a:pPr eaLnBrk="1" hangingPunct="1">
                  <a:spcAft>
                    <a:spcPts val="600"/>
                  </a:spcAft>
                  <a:defRPr/>
                </a:pPr>
                <a:endParaRPr lang="en-US" altLang="en-US" sz="1600" dirty="0">
                  <a:solidFill>
                    <a:schemeClr val="tx2">
                      <a:lumMod val="75000"/>
                    </a:schemeClr>
                  </a:solidFill>
                </a:endParaRPr>
              </a:p>
              <a:p>
                <a:pPr marL="457200" indent="-457200">
                  <a:buFont typeface="+mj-lt"/>
                  <a:buAutoNum type="arabicPeriod"/>
                </a:pPr>
                <a:endParaRPr lang="en-US" b="1" dirty="0">
                  <a:solidFill>
                    <a:schemeClr val="tx2">
                      <a:lumMod val="75000"/>
                    </a:schemeClr>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28600" y="685800"/>
                <a:ext cx="6705600" cy="5158991"/>
              </a:xfrm>
              <a:blipFill>
                <a:blip r:embed="rId3"/>
                <a:stretch>
                  <a:fillRect l="-818"/>
                </a:stretch>
              </a:blipFill>
            </p:spPr>
            <p:txBody>
              <a:bodyPr/>
              <a:lstStyle/>
              <a:p>
                <a:r>
                  <a:rPr lang="en-GB">
                    <a:noFill/>
                  </a:rPr>
                  <a:t> </a:t>
                </a:r>
              </a:p>
            </p:txBody>
          </p:sp>
        </mc:Fallback>
      </mc:AlternateContent>
      <p:sp>
        <p:nvSpPr>
          <p:cNvPr id="3" name="Oval 2">
            <a:extLst>
              <a:ext uri="{FF2B5EF4-FFF2-40B4-BE49-F238E27FC236}">
                <a16:creationId xmlns:a16="http://schemas.microsoft.com/office/drawing/2014/main" id="{6F8BE8C8-6CD3-4FFE-BF15-9451F39EC77D}"/>
              </a:ext>
            </a:extLst>
          </p:cNvPr>
          <p:cNvSpPr/>
          <p:nvPr/>
        </p:nvSpPr>
        <p:spPr>
          <a:xfrm>
            <a:off x="7086600" y="990600"/>
            <a:ext cx="1143000" cy="11430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tial Circle 4">
            <a:extLst>
              <a:ext uri="{FF2B5EF4-FFF2-40B4-BE49-F238E27FC236}">
                <a16:creationId xmlns:a16="http://schemas.microsoft.com/office/drawing/2014/main" id="{D8A5E6C4-0E94-4B26-BFD6-AEE2AB0207A0}"/>
              </a:ext>
            </a:extLst>
          </p:cNvPr>
          <p:cNvSpPr/>
          <p:nvPr/>
        </p:nvSpPr>
        <p:spPr>
          <a:xfrm>
            <a:off x="7086600" y="990600"/>
            <a:ext cx="1143000" cy="1143000"/>
          </a:xfrm>
          <a:prstGeom prst="pie">
            <a:avLst>
              <a:gd name="adj1" fmla="val 5729657"/>
              <a:gd name="adj2" fmla="val 1620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38225225-43B4-4BC5-A72D-8C8DAA909E9A}"/>
              </a:ext>
            </a:extLst>
          </p:cNvPr>
          <p:cNvSpPr txBox="1"/>
          <p:nvPr/>
        </p:nvSpPr>
        <p:spPr>
          <a:xfrm>
            <a:off x="6629400" y="1066800"/>
            <a:ext cx="7620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Users </a:t>
            </a:r>
          </a:p>
        </p:txBody>
      </p:sp>
      <p:sp>
        <p:nvSpPr>
          <p:cNvPr id="20" name="TextBox 19">
            <a:extLst>
              <a:ext uri="{FF2B5EF4-FFF2-40B4-BE49-F238E27FC236}">
                <a16:creationId xmlns:a16="http://schemas.microsoft.com/office/drawing/2014/main" id="{E5F1120D-DED3-4735-91E2-7F03E0FE6D8D}"/>
              </a:ext>
            </a:extLst>
          </p:cNvPr>
          <p:cNvSpPr txBox="1"/>
          <p:nvPr/>
        </p:nvSpPr>
        <p:spPr>
          <a:xfrm>
            <a:off x="8153400" y="1066800"/>
            <a:ext cx="11430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Non-User</a:t>
            </a:r>
          </a:p>
        </p:txBody>
      </p:sp>
      <p:sp>
        <p:nvSpPr>
          <p:cNvPr id="26" name="Partial Circle 25">
            <a:extLst>
              <a:ext uri="{FF2B5EF4-FFF2-40B4-BE49-F238E27FC236}">
                <a16:creationId xmlns:a16="http://schemas.microsoft.com/office/drawing/2014/main" id="{BE3C724E-FED3-4A7D-B984-DDEDE9123F68}"/>
              </a:ext>
            </a:extLst>
          </p:cNvPr>
          <p:cNvSpPr/>
          <p:nvPr/>
        </p:nvSpPr>
        <p:spPr>
          <a:xfrm>
            <a:off x="7086600" y="990600"/>
            <a:ext cx="1143000" cy="1143000"/>
          </a:xfrm>
          <a:prstGeom prst="pie">
            <a:avLst>
              <a:gd name="adj1" fmla="val 5729657"/>
              <a:gd name="adj2" fmla="val 986133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27942A7A-C8F6-41E8-B994-22D430DB2FE7}"/>
              </a:ext>
            </a:extLst>
          </p:cNvPr>
          <p:cNvSpPr txBox="1"/>
          <p:nvPr/>
        </p:nvSpPr>
        <p:spPr>
          <a:xfrm>
            <a:off x="6591300" y="1760008"/>
            <a:ext cx="9525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Users</a:t>
            </a:r>
          </a:p>
          <a:p>
            <a:r>
              <a:rPr lang="en-US" sz="1400" dirty="0">
                <a:solidFill>
                  <a:srgbClr val="385D8A"/>
                </a:solidFill>
              </a:rPr>
              <a:t>traditional </a:t>
            </a:r>
          </a:p>
        </p:txBody>
      </p:sp>
    </p:spTree>
    <p:extLst>
      <p:ext uri="{BB962C8B-B14F-4D97-AF65-F5344CB8AC3E}">
        <p14:creationId xmlns:p14="http://schemas.microsoft.com/office/powerpoint/2010/main" val="76219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229600" cy="914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altLang="en-US" sz="2400" b="1" dirty="0">
                <a:solidFill>
                  <a:schemeClr val="tx2">
                    <a:lumMod val="75000"/>
                  </a:schemeClr>
                </a:solidFill>
                <a:latin typeface="Arial" panose="020B0604020202020204" pitchFamily="34" charset="0"/>
                <a:cs typeface="Arial" panose="020B0604020202020204" pitchFamily="34" charset="0"/>
              </a:rPr>
              <a:t>KEY INDICATORS FOR MONITORING </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28600" y="685800"/>
                <a:ext cx="6705600" cy="5158991"/>
              </a:xfrm>
            </p:spPr>
            <p:txBody>
              <a:bodyPr/>
              <a:lstStyle/>
              <a:p>
                <a:pPr>
                  <a:spcAft>
                    <a:spcPts val="600"/>
                  </a:spcAft>
                </a:pPr>
                <a:endParaRPr lang="en-US" sz="1800" b="1" dirty="0">
                  <a:solidFill>
                    <a:schemeClr val="tx2">
                      <a:lumMod val="75000"/>
                    </a:schemeClr>
                  </a:solidFill>
                </a:endParaRPr>
              </a:p>
              <a:p>
                <a:pPr>
                  <a:spcAft>
                    <a:spcPts val="600"/>
                  </a:spcAft>
                </a:pPr>
                <a:r>
                  <a:rPr lang="en-US" sz="1800" b="1" dirty="0">
                    <a:solidFill>
                      <a:schemeClr val="tx2">
                        <a:lumMod val="75000"/>
                      </a:schemeClr>
                    </a:solidFill>
                  </a:rPr>
                  <a:t>Contraceptive Prevalence (modern and traditional)</a:t>
                </a:r>
                <a:endParaRPr lang="en-US" sz="1800" i="1" dirty="0">
                  <a:solidFill>
                    <a:schemeClr val="tx2">
                      <a:lumMod val="75000"/>
                    </a:schemeClr>
                  </a:solidFill>
                </a:endParaRPr>
              </a:p>
              <a:p>
                <a:pPr marL="400050" lvl="1" indent="0"/>
                <a14:m>
                  <m:oMathPara xmlns:m="http://schemas.openxmlformats.org/officeDocument/2006/math">
                    <m:oMathParaPr>
                      <m:jc m:val="centerGroup"/>
                    </m:oMathParaPr>
                    <m:oMath xmlns:m="http://schemas.openxmlformats.org/officeDocument/2006/math">
                      <m:r>
                        <a:rPr lang="en-US" sz="1800" b="0" i="1" smtClean="0">
                          <a:solidFill>
                            <a:schemeClr val="tx2">
                              <a:lumMod val="75000"/>
                            </a:schemeClr>
                          </a:solidFill>
                          <a:latin typeface="Cambria Math" charset="0"/>
                        </a:rPr>
                        <m:t>𝐶𝑃</m:t>
                      </m:r>
                      <m:r>
                        <a:rPr lang="en-US" sz="1800" b="0" i="1" smtClean="0">
                          <a:solidFill>
                            <a:schemeClr val="tx2">
                              <a:lumMod val="75000"/>
                            </a:schemeClr>
                          </a:solidFill>
                          <a:latin typeface="Cambria Math" charset="0"/>
                        </a:rPr>
                        <m:t>=</m:t>
                      </m:r>
                      <m:f>
                        <m:fPr>
                          <m:ctrlPr>
                            <a:rPr lang="mr-IN" sz="1800" b="0" i="1" smtClean="0">
                              <a:solidFill>
                                <a:schemeClr val="tx2">
                                  <a:lumMod val="75000"/>
                                </a:schemeClr>
                              </a:solidFill>
                              <a:latin typeface="Cambria Math" panose="02040503050406030204" pitchFamily="18" charset="0"/>
                            </a:rPr>
                          </m:ctrlPr>
                        </m:fPr>
                        <m:num>
                          <m:r>
                            <m:rPr>
                              <m:nor/>
                            </m:rPr>
                            <a:rPr lang="en-US" sz="1800" b="0" i="0" smtClean="0">
                              <a:solidFill>
                                <a:schemeClr val="tx2">
                                  <a:lumMod val="75000"/>
                                </a:schemeClr>
                              </a:solidFill>
                              <a:latin typeface="Cambria Math" charset="0"/>
                            </a:rPr>
                            <m:t>number</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of</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women</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using</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contraception</m:t>
                          </m:r>
                        </m:num>
                        <m:den>
                          <m:r>
                            <m:rPr>
                              <m:nor/>
                            </m:rPr>
                            <a:rPr lang="en-US" sz="1800" b="0" i="0" smtClean="0">
                              <a:solidFill>
                                <a:schemeClr val="tx2">
                                  <a:lumMod val="75000"/>
                                </a:schemeClr>
                              </a:solidFill>
                              <a:latin typeface="Cambria Math" charset="0"/>
                            </a:rPr>
                            <m:t>total</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number</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of</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women</m:t>
                          </m:r>
                        </m:den>
                      </m:f>
                    </m:oMath>
                  </m:oMathPara>
                </a14:m>
                <a:endParaRPr lang="en-US" sz="1800" i="1" dirty="0">
                  <a:solidFill>
                    <a:schemeClr val="tx2">
                      <a:lumMod val="75000"/>
                    </a:schemeClr>
                  </a:solidFill>
                </a:endParaRPr>
              </a:p>
              <a:p>
                <a:pPr marL="400050" lvl="1"/>
                <a:endParaRPr lang="en-US" sz="1800" dirty="0">
                  <a:solidFill>
                    <a:schemeClr val="tx2">
                      <a:lumMod val="75000"/>
                    </a:schemeClr>
                  </a:solidFill>
                </a:endParaRPr>
              </a:p>
              <a:p>
                <a:pPr>
                  <a:spcAft>
                    <a:spcPts val="600"/>
                  </a:spcAft>
                </a:pPr>
                <a:endParaRPr lang="en-US" sz="1800" b="1" dirty="0">
                  <a:solidFill>
                    <a:schemeClr val="tx2">
                      <a:lumMod val="75000"/>
                    </a:schemeClr>
                  </a:solidFill>
                </a:endParaRPr>
              </a:p>
              <a:p>
                <a:pPr>
                  <a:spcAft>
                    <a:spcPts val="600"/>
                  </a:spcAft>
                </a:pPr>
                <a:r>
                  <a:rPr lang="en-US" sz="1800" b="1" dirty="0">
                    <a:solidFill>
                      <a:schemeClr val="tx2">
                        <a:lumMod val="75000"/>
                      </a:schemeClr>
                    </a:solidFill>
                  </a:rPr>
                  <a:t>Unmet Need for (modern) Family Planning</a:t>
                </a:r>
              </a:p>
              <a:p>
                <a:pPr marL="0" lvl="1" indent="0"/>
                <a14:m>
                  <m:oMathPara xmlns:m="http://schemas.openxmlformats.org/officeDocument/2006/math">
                    <m:oMathParaPr>
                      <m:jc m:val="centerGroup"/>
                    </m:oMathParaPr>
                    <m:oMath xmlns:m="http://schemas.openxmlformats.org/officeDocument/2006/math">
                      <m:r>
                        <a:rPr lang="en-US" sz="1800" b="0" i="1" smtClean="0">
                          <a:solidFill>
                            <a:schemeClr val="tx2">
                              <a:lumMod val="75000"/>
                            </a:schemeClr>
                          </a:solidFill>
                          <a:latin typeface="Cambria Math" panose="02040503050406030204" pitchFamily="18" charset="0"/>
                        </a:rPr>
                        <m:t>𝑈𝑀𝑁</m:t>
                      </m:r>
                      <m:r>
                        <a:rPr lang="en-US" sz="1800" i="1">
                          <a:solidFill>
                            <a:schemeClr val="tx2">
                              <a:lumMod val="75000"/>
                            </a:schemeClr>
                          </a:solidFill>
                          <a:latin typeface="Cambria Math" charset="0"/>
                        </a:rPr>
                        <m:t>=</m:t>
                      </m:r>
                      <m:f>
                        <m:fPr>
                          <m:ctrlPr>
                            <a:rPr lang="mr-IN" sz="1800" i="1">
                              <a:solidFill>
                                <a:schemeClr val="tx2">
                                  <a:lumMod val="75000"/>
                                </a:schemeClr>
                              </a:solidFill>
                              <a:latin typeface="Cambria Math" panose="02040503050406030204" pitchFamily="18" charset="0"/>
                            </a:rPr>
                          </m:ctrlPr>
                        </m:fPr>
                        <m:num>
                          <m:r>
                            <m:rPr>
                              <m:nor/>
                            </m:rPr>
                            <a:rPr lang="en-US" sz="1800">
                              <a:solidFill>
                                <a:schemeClr val="tx2">
                                  <a:lumMod val="75000"/>
                                </a:schemeClr>
                              </a:solidFill>
                              <a:latin typeface="Cambria Math" charset="0"/>
                            </a:rPr>
                            <m:t>number</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of</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women</m:t>
                          </m:r>
                          <m:r>
                            <m:rPr>
                              <m:nor/>
                            </m:rPr>
                            <a:rPr lang="en-US" sz="180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with</m:t>
                          </m:r>
                          <m:r>
                            <m:rPr>
                              <m:nor/>
                            </m:rPr>
                            <a:rPr lang="en-US" sz="180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unmet</m:t>
                          </m:r>
                          <m:r>
                            <m:rPr>
                              <m:nor/>
                            </m:rPr>
                            <a:rPr lang="en-US" sz="1800" b="0" i="0" smtClean="0">
                              <a:solidFill>
                                <a:schemeClr val="tx2">
                                  <a:lumMod val="75000"/>
                                </a:schemeClr>
                              </a:solidFill>
                              <a:latin typeface="Cambria Math" charset="0"/>
                            </a:rPr>
                            <m:t> </m:t>
                          </m:r>
                          <m:r>
                            <m:rPr>
                              <m:nor/>
                            </m:rPr>
                            <a:rPr lang="en-US" sz="1800" b="0" i="0" smtClean="0">
                              <a:solidFill>
                                <a:schemeClr val="tx2">
                                  <a:lumMod val="75000"/>
                                </a:schemeClr>
                              </a:solidFill>
                              <a:latin typeface="Cambria Math" charset="0"/>
                            </a:rPr>
                            <m:t>need</m:t>
                          </m:r>
                          <m:r>
                            <m:rPr>
                              <m:nor/>
                            </m:rPr>
                            <a:rPr lang="en-US" sz="1800" b="0" i="0" smtClean="0">
                              <a:solidFill>
                                <a:schemeClr val="tx2">
                                  <a:lumMod val="75000"/>
                                </a:schemeClr>
                              </a:solidFill>
                              <a:latin typeface="Cambria Math" charset="0"/>
                            </a:rPr>
                            <m:t> </m:t>
                          </m:r>
                        </m:num>
                        <m:den>
                          <m:r>
                            <m:rPr>
                              <m:nor/>
                            </m:rPr>
                            <a:rPr lang="en-US" sz="1800">
                              <a:solidFill>
                                <a:schemeClr val="tx2">
                                  <a:lumMod val="75000"/>
                                </a:schemeClr>
                              </a:solidFill>
                              <a:latin typeface="Cambria Math" charset="0"/>
                            </a:rPr>
                            <m:t>total</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number</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of</m:t>
                          </m:r>
                          <m:r>
                            <m:rPr>
                              <m:nor/>
                            </m:rPr>
                            <a:rPr lang="en-US" sz="1800">
                              <a:solidFill>
                                <a:schemeClr val="tx2">
                                  <a:lumMod val="75000"/>
                                </a:schemeClr>
                              </a:solidFill>
                              <a:latin typeface="Cambria Math" charset="0"/>
                            </a:rPr>
                            <m:t> </m:t>
                          </m:r>
                          <m:r>
                            <m:rPr>
                              <m:nor/>
                            </m:rPr>
                            <a:rPr lang="en-US" sz="1800">
                              <a:solidFill>
                                <a:schemeClr val="tx2">
                                  <a:lumMod val="75000"/>
                                </a:schemeClr>
                              </a:solidFill>
                              <a:latin typeface="Cambria Math" charset="0"/>
                            </a:rPr>
                            <m:t>women</m:t>
                          </m:r>
                        </m:den>
                      </m:f>
                    </m:oMath>
                  </m:oMathPara>
                </a14:m>
                <a:endParaRPr lang="en-US" sz="1800" i="1" dirty="0">
                  <a:solidFill>
                    <a:schemeClr val="tx2">
                      <a:lumMod val="75000"/>
                    </a:schemeClr>
                  </a:solidFill>
                </a:endParaRPr>
              </a:p>
              <a:p>
                <a:pPr>
                  <a:spcAft>
                    <a:spcPts val="600"/>
                  </a:spcAft>
                </a:pPr>
                <a:endParaRPr lang="en-US" altLang="en-US" sz="1600" dirty="0">
                  <a:solidFill>
                    <a:schemeClr val="tx2">
                      <a:lumMod val="75000"/>
                    </a:schemeClr>
                  </a:solidFill>
                </a:endParaRPr>
              </a:p>
              <a:p>
                <a:pPr marL="457200" indent="-457200">
                  <a:buFont typeface="+mj-lt"/>
                  <a:buAutoNum type="arabicPeriod"/>
                </a:pPr>
                <a:endParaRPr lang="en-US" b="1" dirty="0">
                  <a:solidFill>
                    <a:schemeClr val="tx2">
                      <a:lumMod val="75000"/>
                    </a:schemeClr>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28600" y="685800"/>
                <a:ext cx="6705600" cy="5158991"/>
              </a:xfrm>
              <a:blipFill>
                <a:blip r:embed="rId3"/>
                <a:stretch>
                  <a:fillRect l="-818"/>
                </a:stretch>
              </a:blipFill>
            </p:spPr>
            <p:txBody>
              <a:bodyPr/>
              <a:lstStyle/>
              <a:p>
                <a:r>
                  <a:rPr lang="en-GB">
                    <a:noFill/>
                  </a:rPr>
                  <a:t> </a:t>
                </a:r>
              </a:p>
            </p:txBody>
          </p:sp>
        </mc:Fallback>
      </mc:AlternateContent>
      <p:sp>
        <p:nvSpPr>
          <p:cNvPr id="3" name="Oval 2">
            <a:extLst>
              <a:ext uri="{FF2B5EF4-FFF2-40B4-BE49-F238E27FC236}">
                <a16:creationId xmlns:a16="http://schemas.microsoft.com/office/drawing/2014/main" id="{6F8BE8C8-6CD3-4FFE-BF15-9451F39EC77D}"/>
              </a:ext>
            </a:extLst>
          </p:cNvPr>
          <p:cNvSpPr/>
          <p:nvPr/>
        </p:nvSpPr>
        <p:spPr>
          <a:xfrm>
            <a:off x="7086600" y="990600"/>
            <a:ext cx="1143000" cy="11430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tial Circle 4">
            <a:extLst>
              <a:ext uri="{FF2B5EF4-FFF2-40B4-BE49-F238E27FC236}">
                <a16:creationId xmlns:a16="http://schemas.microsoft.com/office/drawing/2014/main" id="{D8A5E6C4-0E94-4B26-BFD6-AEE2AB0207A0}"/>
              </a:ext>
            </a:extLst>
          </p:cNvPr>
          <p:cNvSpPr/>
          <p:nvPr/>
        </p:nvSpPr>
        <p:spPr>
          <a:xfrm>
            <a:off x="7086600" y="990600"/>
            <a:ext cx="1143000" cy="1143000"/>
          </a:xfrm>
          <a:prstGeom prst="pie">
            <a:avLst>
              <a:gd name="adj1" fmla="val 5729657"/>
              <a:gd name="adj2" fmla="val 1620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085FB7D9-48BC-4997-BA40-1FB138C15860}"/>
              </a:ext>
            </a:extLst>
          </p:cNvPr>
          <p:cNvSpPr/>
          <p:nvPr/>
        </p:nvSpPr>
        <p:spPr>
          <a:xfrm>
            <a:off x="7086600" y="2667000"/>
            <a:ext cx="1143000" cy="11430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tial Circle 10">
            <a:extLst>
              <a:ext uri="{FF2B5EF4-FFF2-40B4-BE49-F238E27FC236}">
                <a16:creationId xmlns:a16="http://schemas.microsoft.com/office/drawing/2014/main" id="{1E87185C-EAB7-49FD-B057-7A8CA383D51C}"/>
              </a:ext>
            </a:extLst>
          </p:cNvPr>
          <p:cNvSpPr/>
          <p:nvPr/>
        </p:nvSpPr>
        <p:spPr>
          <a:xfrm>
            <a:off x="7086600" y="2667000"/>
            <a:ext cx="1143000" cy="1143000"/>
          </a:xfrm>
          <a:prstGeom prst="pie">
            <a:avLst>
              <a:gd name="adj1" fmla="val 5729657"/>
              <a:gd name="adj2" fmla="val 1620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artial Circle 11">
            <a:extLst>
              <a:ext uri="{FF2B5EF4-FFF2-40B4-BE49-F238E27FC236}">
                <a16:creationId xmlns:a16="http://schemas.microsoft.com/office/drawing/2014/main" id="{86BF6E9C-DC8A-4175-B6D4-E2C0E0E9704B}"/>
              </a:ext>
            </a:extLst>
          </p:cNvPr>
          <p:cNvSpPr/>
          <p:nvPr/>
        </p:nvSpPr>
        <p:spPr>
          <a:xfrm>
            <a:off x="7086600" y="2667000"/>
            <a:ext cx="1143000" cy="1143000"/>
          </a:xfrm>
          <a:prstGeom prst="pie">
            <a:avLst>
              <a:gd name="adj1" fmla="val 687303"/>
              <a:gd name="adj2" fmla="val 571724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38225225-43B4-4BC5-A72D-8C8DAA909E9A}"/>
              </a:ext>
            </a:extLst>
          </p:cNvPr>
          <p:cNvSpPr txBox="1"/>
          <p:nvPr/>
        </p:nvSpPr>
        <p:spPr>
          <a:xfrm>
            <a:off x="6629400" y="1066800"/>
            <a:ext cx="7620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Users </a:t>
            </a:r>
          </a:p>
        </p:txBody>
      </p:sp>
      <p:sp>
        <p:nvSpPr>
          <p:cNvPr id="20" name="TextBox 19">
            <a:extLst>
              <a:ext uri="{FF2B5EF4-FFF2-40B4-BE49-F238E27FC236}">
                <a16:creationId xmlns:a16="http://schemas.microsoft.com/office/drawing/2014/main" id="{E5F1120D-DED3-4735-91E2-7F03E0FE6D8D}"/>
              </a:ext>
            </a:extLst>
          </p:cNvPr>
          <p:cNvSpPr txBox="1"/>
          <p:nvPr/>
        </p:nvSpPr>
        <p:spPr>
          <a:xfrm>
            <a:off x="8153400" y="1066800"/>
            <a:ext cx="11430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Non-User</a:t>
            </a:r>
          </a:p>
        </p:txBody>
      </p:sp>
      <p:sp>
        <p:nvSpPr>
          <p:cNvPr id="21" name="TextBox 20">
            <a:extLst>
              <a:ext uri="{FF2B5EF4-FFF2-40B4-BE49-F238E27FC236}">
                <a16:creationId xmlns:a16="http://schemas.microsoft.com/office/drawing/2014/main" id="{6D165871-064E-4ACE-964A-FD50156C812A}"/>
              </a:ext>
            </a:extLst>
          </p:cNvPr>
          <p:cNvSpPr txBox="1"/>
          <p:nvPr/>
        </p:nvSpPr>
        <p:spPr>
          <a:xfrm>
            <a:off x="6096000" y="2590800"/>
            <a:ext cx="10668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a:solidFill>
                  <a:srgbClr val="385D8A"/>
                </a:solidFill>
              </a:rPr>
              <a:t>Users: </a:t>
            </a:r>
          </a:p>
          <a:p>
            <a:pPr algn="r"/>
            <a:r>
              <a:rPr lang="en-US" sz="1400" dirty="0">
                <a:solidFill>
                  <a:srgbClr val="385D8A"/>
                </a:solidFill>
              </a:rPr>
              <a:t>Met Need</a:t>
            </a:r>
          </a:p>
        </p:txBody>
      </p:sp>
      <p:sp>
        <p:nvSpPr>
          <p:cNvPr id="22" name="TextBox 21">
            <a:extLst>
              <a:ext uri="{FF2B5EF4-FFF2-40B4-BE49-F238E27FC236}">
                <a16:creationId xmlns:a16="http://schemas.microsoft.com/office/drawing/2014/main" id="{36AE977C-76E6-4BAF-BDC0-0E3B5F94DD70}"/>
              </a:ext>
            </a:extLst>
          </p:cNvPr>
          <p:cNvSpPr txBox="1"/>
          <p:nvPr/>
        </p:nvSpPr>
        <p:spPr>
          <a:xfrm>
            <a:off x="8113059" y="2514600"/>
            <a:ext cx="118334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Non-Users: No Need</a:t>
            </a:r>
          </a:p>
        </p:txBody>
      </p:sp>
      <p:sp>
        <p:nvSpPr>
          <p:cNvPr id="23" name="TextBox 22">
            <a:extLst>
              <a:ext uri="{FF2B5EF4-FFF2-40B4-BE49-F238E27FC236}">
                <a16:creationId xmlns:a16="http://schemas.microsoft.com/office/drawing/2014/main" id="{6FA860F0-E756-4B40-9542-48B2A8AC2A6A}"/>
              </a:ext>
            </a:extLst>
          </p:cNvPr>
          <p:cNvSpPr txBox="1"/>
          <p:nvPr/>
        </p:nvSpPr>
        <p:spPr>
          <a:xfrm>
            <a:off x="8036859" y="3515380"/>
            <a:ext cx="133574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Non-Users: Unmet Need</a:t>
            </a:r>
          </a:p>
        </p:txBody>
      </p:sp>
      <p:sp>
        <p:nvSpPr>
          <p:cNvPr id="26" name="Partial Circle 25">
            <a:extLst>
              <a:ext uri="{FF2B5EF4-FFF2-40B4-BE49-F238E27FC236}">
                <a16:creationId xmlns:a16="http://schemas.microsoft.com/office/drawing/2014/main" id="{BE3C724E-FED3-4A7D-B984-DDEDE9123F68}"/>
              </a:ext>
            </a:extLst>
          </p:cNvPr>
          <p:cNvSpPr/>
          <p:nvPr/>
        </p:nvSpPr>
        <p:spPr>
          <a:xfrm>
            <a:off x="7086600" y="990600"/>
            <a:ext cx="1143000" cy="1143000"/>
          </a:xfrm>
          <a:prstGeom prst="pie">
            <a:avLst>
              <a:gd name="adj1" fmla="val 5729657"/>
              <a:gd name="adj2" fmla="val 986133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27942A7A-C8F6-41E8-B994-22D430DB2FE7}"/>
              </a:ext>
            </a:extLst>
          </p:cNvPr>
          <p:cNvSpPr txBox="1"/>
          <p:nvPr/>
        </p:nvSpPr>
        <p:spPr>
          <a:xfrm>
            <a:off x="6591300" y="1760008"/>
            <a:ext cx="9525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Users</a:t>
            </a:r>
          </a:p>
          <a:p>
            <a:r>
              <a:rPr lang="en-US" sz="1400" dirty="0">
                <a:solidFill>
                  <a:srgbClr val="385D8A"/>
                </a:solidFill>
              </a:rPr>
              <a:t>traditional </a:t>
            </a:r>
          </a:p>
        </p:txBody>
      </p:sp>
      <p:sp>
        <p:nvSpPr>
          <p:cNvPr id="29" name="Partial Circle 28">
            <a:extLst>
              <a:ext uri="{FF2B5EF4-FFF2-40B4-BE49-F238E27FC236}">
                <a16:creationId xmlns:a16="http://schemas.microsoft.com/office/drawing/2014/main" id="{E97F58F5-79E9-41EA-A89D-C31BF6620CBF}"/>
              </a:ext>
            </a:extLst>
          </p:cNvPr>
          <p:cNvSpPr/>
          <p:nvPr/>
        </p:nvSpPr>
        <p:spPr>
          <a:xfrm>
            <a:off x="7083130" y="2671348"/>
            <a:ext cx="1143000" cy="1143000"/>
          </a:xfrm>
          <a:prstGeom prst="pie">
            <a:avLst>
              <a:gd name="adj1" fmla="val 5729657"/>
              <a:gd name="adj2" fmla="val 986133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D6F2E83B-E5A1-49D1-9279-E37B71A5452D}"/>
              </a:ext>
            </a:extLst>
          </p:cNvPr>
          <p:cNvSpPr txBox="1"/>
          <p:nvPr/>
        </p:nvSpPr>
        <p:spPr>
          <a:xfrm>
            <a:off x="5791200" y="3439180"/>
            <a:ext cx="17526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rgbClr val="385D8A"/>
                </a:solidFill>
              </a:rPr>
              <a:t>Users traditional: </a:t>
            </a:r>
          </a:p>
          <a:p>
            <a:r>
              <a:rPr lang="en-US" sz="1400" dirty="0">
                <a:solidFill>
                  <a:srgbClr val="385D8A"/>
                </a:solidFill>
              </a:rPr>
              <a:t>Unmet for modern</a:t>
            </a:r>
          </a:p>
        </p:txBody>
      </p:sp>
    </p:spTree>
    <p:extLst>
      <p:ext uri="{BB962C8B-B14F-4D97-AF65-F5344CB8AC3E}">
        <p14:creationId xmlns:p14="http://schemas.microsoft.com/office/powerpoint/2010/main" val="957333676"/>
      </p:ext>
    </p:extLst>
  </p:cSld>
  <p:clrMapOvr>
    <a:masterClrMapping/>
  </p:clrMapOvr>
</p:sld>
</file>

<file path=ppt/theme/theme1.xml><?xml version="1.0" encoding="utf-8"?>
<a:theme xmlns:a="http://schemas.openxmlformats.org/drawingml/2006/main" name="unpd_pptwhite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22845</TotalTime>
  <Words>3258</Words>
  <Application>Microsoft Office PowerPoint</Application>
  <PresentationFormat>On-screen Show (4:3)</PresentationFormat>
  <Paragraphs>435</Paragraphs>
  <Slides>30</Slides>
  <Notes>30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Narrow</vt:lpstr>
      <vt:lpstr>Calibri</vt:lpstr>
      <vt:lpstr>Cambria Math</vt:lpstr>
      <vt:lpstr>Wingdings</vt:lpstr>
      <vt:lpstr>unpd_pptwhite_theme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Nations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Vladimira Kantorova</dc:creator>
  <cp:lastModifiedBy>Margaret Reeves</cp:lastModifiedBy>
  <cp:revision>496</cp:revision>
  <cp:lastPrinted>2016-03-17T13:16:31Z</cp:lastPrinted>
  <dcterms:created xsi:type="dcterms:W3CDTF">2014-10-15T15:19:29Z</dcterms:created>
  <dcterms:modified xsi:type="dcterms:W3CDTF">2019-07-25T20:34:45Z</dcterms:modified>
</cp:coreProperties>
</file>